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1"/>
  </p:notesMasterIdLst>
  <p:sldIdLst>
    <p:sldId id="256" r:id="rId2"/>
    <p:sldId id="257" r:id="rId3"/>
    <p:sldId id="264" r:id="rId4"/>
    <p:sldId id="392" r:id="rId5"/>
    <p:sldId id="393" r:id="rId6"/>
    <p:sldId id="394" r:id="rId7"/>
    <p:sldId id="455" r:id="rId8"/>
    <p:sldId id="391" r:id="rId9"/>
    <p:sldId id="390" r:id="rId10"/>
    <p:sldId id="443" r:id="rId11"/>
    <p:sldId id="444" r:id="rId12"/>
    <p:sldId id="445" r:id="rId13"/>
    <p:sldId id="446" r:id="rId14"/>
    <p:sldId id="447" r:id="rId15"/>
    <p:sldId id="448" r:id="rId16"/>
    <p:sldId id="449" r:id="rId17"/>
    <p:sldId id="451" r:id="rId18"/>
    <p:sldId id="450" r:id="rId19"/>
    <p:sldId id="452" r:id="rId20"/>
    <p:sldId id="453" r:id="rId21"/>
    <p:sldId id="284" r:id="rId22"/>
    <p:sldId id="395" r:id="rId23"/>
    <p:sldId id="403" r:id="rId24"/>
    <p:sldId id="285" r:id="rId25"/>
    <p:sldId id="414" r:id="rId26"/>
    <p:sldId id="439" r:id="rId27"/>
    <p:sldId id="440" r:id="rId28"/>
    <p:sldId id="441" r:id="rId29"/>
    <p:sldId id="415" r:id="rId30"/>
    <p:sldId id="416" r:id="rId31"/>
    <p:sldId id="419" r:id="rId32"/>
    <p:sldId id="420" r:id="rId33"/>
    <p:sldId id="442" r:id="rId34"/>
    <p:sldId id="421" r:id="rId35"/>
    <p:sldId id="417" r:id="rId36"/>
    <p:sldId id="422" r:id="rId37"/>
    <p:sldId id="423" r:id="rId38"/>
    <p:sldId id="424" r:id="rId39"/>
    <p:sldId id="425" r:id="rId40"/>
    <p:sldId id="418" r:id="rId41"/>
    <p:sldId id="427" r:id="rId42"/>
    <p:sldId id="428" r:id="rId43"/>
    <p:sldId id="429" r:id="rId44"/>
    <p:sldId id="430" r:id="rId45"/>
    <p:sldId id="431" r:id="rId46"/>
    <p:sldId id="432" r:id="rId47"/>
    <p:sldId id="435" r:id="rId48"/>
    <p:sldId id="434" r:id="rId49"/>
    <p:sldId id="287" r:id="rId50"/>
    <p:sldId id="288" r:id="rId51"/>
    <p:sldId id="454" r:id="rId52"/>
    <p:sldId id="289" r:id="rId53"/>
    <p:sldId id="436" r:id="rId54"/>
    <p:sldId id="397" r:id="rId55"/>
    <p:sldId id="399" r:id="rId56"/>
    <p:sldId id="398" r:id="rId57"/>
    <p:sldId id="400" r:id="rId58"/>
    <p:sldId id="437" r:id="rId59"/>
    <p:sldId id="438" r:id="rId60"/>
  </p:sldIdLst>
  <p:sldSz cx="18288000" cy="10287000"/>
  <p:notesSz cx="6858000" cy="9144000"/>
  <p:embeddedFontLst>
    <p:embeddedFont>
      <p:font typeface="Gulim" panose="020B0600000101010101" pitchFamily="34" charset="-127"/>
      <p:regular r:id="rId62"/>
    </p:embeddedFont>
    <p:embeddedFont>
      <p:font typeface="Calibri" panose="020F0502020204030204" pitchFamily="34" charset="0"/>
      <p:regular r:id="rId63"/>
      <p:bold r:id="rId64"/>
      <p:italic r:id="rId65"/>
      <p:boldItalic r:id="rId66"/>
    </p:embeddedFont>
    <p:embeddedFont>
      <p:font typeface="Heebo" pitchFamily="2" charset="-79"/>
      <p:regular r:id="rId67"/>
      <p:bold r:id="rId68"/>
    </p:embeddedFont>
    <p:embeddedFont>
      <p:font typeface="맑은 고딕" panose="020B0503020000020004" pitchFamily="34" charset="-127"/>
      <p:regular r:id="rId69"/>
      <p:bold r:id="rId70"/>
    </p:embeddedFont>
    <p:embeddedFont>
      <p:font typeface="맑은 고딕" panose="020B0503020000020004" pitchFamily="34" charset="-127"/>
      <p:regular r:id="rId69"/>
      <p:bold r:id="rId70"/>
    </p:embeddedFont>
    <p:embeddedFont>
      <p:font typeface="휴먼엑스포" panose="02030504000101010101" pitchFamily="18" charset="-127"/>
      <p:regular r:id="rId7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6FBF"/>
    <a:srgbClr val="4F81BD"/>
    <a:srgbClr val="262626"/>
    <a:srgbClr val="617A98"/>
    <a:srgbClr val="7B96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8DD9129-B136-4D1E-8867-87446E5F62A1}">
  <a:tblStyle styleId="{A8DD9129-B136-4D1E-8867-87446E5F62A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269" autoAdjust="0"/>
  </p:normalViewPr>
  <p:slideViewPr>
    <p:cSldViewPr snapToGrid="0">
      <p:cViewPr>
        <p:scale>
          <a:sx n="66" d="100"/>
          <a:sy n="66" d="100"/>
        </p:scale>
        <p:origin x="-289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2.fntdata"/><Relationship Id="rId68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5.fntdata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3.fntdata"/><Relationship Id="rId69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1.fntdata"/><Relationship Id="rId70" Type="http://schemas.openxmlformats.org/officeDocument/2006/relationships/font" Target="fonts/font9.fntdata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font" Target="fonts/font4.fntdata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font" Target="fonts/font10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03194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49036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456890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27940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914815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25800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7090621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18082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70773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89806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206263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5018621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0458250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4413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20425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0963985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274303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552542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348355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97332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478799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7005498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11540387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0033495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126097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8215657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1897953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2609504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61971015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022732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883058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27095492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94510488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71861480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7513938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27079597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84303163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0654583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841007525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9594949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0220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951615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0721430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10296997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08787404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1666910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8601834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19020789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4080820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3183738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569135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055706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502014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42829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2239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빈화면+상세설명" userDrawn="1">
  <p:cSld name="빈화면+상세설명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4" name="Google Shape;24;p46"/>
          <p:cNvGraphicFramePr/>
          <p:nvPr>
            <p:extLst>
              <p:ext uri="{D42A27DB-BD31-4B8C-83A1-F6EECF244321}">
                <p14:modId xmlns:p14="http://schemas.microsoft.com/office/powerpoint/2010/main" val="3814465973"/>
              </p:ext>
            </p:extLst>
          </p:nvPr>
        </p:nvGraphicFramePr>
        <p:xfrm>
          <a:off x="13434130" y="590555"/>
          <a:ext cx="4676063" cy="958930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46760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58930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Gulim"/>
                        <a:buNone/>
                      </a:pPr>
                      <a:endParaRPr sz="1500" b="1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5" name="Google Shape;25;p46"/>
          <p:cNvGraphicFramePr/>
          <p:nvPr>
            <p:extLst>
              <p:ext uri="{D42A27DB-BD31-4B8C-83A1-F6EECF244321}">
                <p14:modId xmlns:p14="http://schemas.microsoft.com/office/powerpoint/2010/main" val="705449667"/>
              </p:ext>
            </p:extLst>
          </p:nvPr>
        </p:nvGraphicFramePr>
        <p:xfrm>
          <a:off x="139710" y="590558"/>
          <a:ext cx="13198662" cy="958930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31986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589302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Gulim"/>
                        <a:buNone/>
                      </a:pPr>
                      <a:endParaRPr sz="1500" b="1" i="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182888" marR="182888" marT="68580" marB="68580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6" name="Google Shape;26;p46"/>
          <p:cNvGraphicFramePr/>
          <p:nvPr>
            <p:extLst>
              <p:ext uri="{D42A27DB-BD31-4B8C-83A1-F6EECF244321}">
                <p14:modId xmlns:p14="http://schemas.microsoft.com/office/powerpoint/2010/main" val="2623342793"/>
              </p:ext>
            </p:extLst>
          </p:nvPr>
        </p:nvGraphicFramePr>
        <p:xfrm>
          <a:off x="142538" y="107141"/>
          <a:ext cx="13195836" cy="36910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83726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82107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372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002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910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400" b="1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작업</a:t>
                      </a:r>
                      <a:r>
                        <a:rPr lang="en-US" sz="1400" b="1" i="0" u="none" strike="noStrike" cap="none" dirty="0" err="1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명</a:t>
                      </a:r>
                      <a:endParaRPr sz="1800" u="none" strike="noStrike" cap="none" dirty="0"/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Arial"/>
                        <a:buNone/>
                      </a:pPr>
                      <a:r>
                        <a:rPr lang="ko-KR" altLang="en-US" sz="1400" b="1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분류</a:t>
                      </a:r>
                      <a:endParaRPr sz="1400" b="1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000"/>
                        <a:buFont typeface="Gulim"/>
                        <a:buNone/>
                      </a:pPr>
                      <a:endParaRPr sz="14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7" name="Google Shape;27;p46"/>
          <p:cNvGraphicFramePr/>
          <p:nvPr>
            <p:extLst>
              <p:ext uri="{D42A27DB-BD31-4B8C-83A1-F6EECF244321}">
                <p14:modId xmlns:p14="http://schemas.microsoft.com/office/powerpoint/2010/main" val="388461848"/>
              </p:ext>
            </p:extLst>
          </p:nvPr>
        </p:nvGraphicFramePr>
        <p:xfrm>
          <a:off x="13434172" y="95254"/>
          <a:ext cx="4676063" cy="369104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392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368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9104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Arial"/>
                        <a:buNone/>
                      </a:pPr>
                      <a:r>
                        <a:rPr lang="ko-KR" altLang="en-US" sz="1200" b="1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화면</a:t>
                      </a:r>
                      <a:r>
                        <a:rPr lang="en-US" altLang="ko-KR" sz="1200" b="1" i="0" u="none" strike="noStrike" cap="none" dirty="0">
                          <a:solidFill>
                            <a:schemeClr val="dk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ID</a:t>
                      </a:r>
                      <a:endParaRPr sz="1800" u="none" strike="noStrike" cap="none" dirty="0"/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DDDD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900"/>
                        <a:buFont typeface="Gulim"/>
                        <a:buNone/>
                      </a:pPr>
                      <a:endParaRPr sz="12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182888" marR="182888" marT="68580" marB="6858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800763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494">
          <p15:clr>
            <a:srgbClr val="FBAE40"/>
          </p15:clr>
        </p15:guide>
        <p15:guide id="2" pos="44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60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bigdata-culture.kr/bigdata/user/data_market/detail.do?id=43ec2b60-4c80-11ee-9c85-79328b353134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C9EB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498406" y="353744"/>
            <a:ext cx="17291187" cy="9434848"/>
            <a:chOff x="0" y="-38100"/>
            <a:chExt cx="4554058" cy="2484898"/>
          </a:xfrm>
        </p:grpSpPr>
        <p:sp>
          <p:nvSpPr>
            <p:cNvPr id="85" name="Google Shape;85;p13"/>
            <p:cNvSpPr/>
            <p:nvPr/>
          </p:nvSpPr>
          <p:spPr>
            <a:xfrm>
              <a:off x="0" y="0"/>
              <a:ext cx="4554058" cy="2446798"/>
            </a:xfrm>
            <a:custGeom>
              <a:avLst/>
              <a:gdLst/>
              <a:ahLst/>
              <a:cxnLst/>
              <a:rect l="l" t="t" r="r" b="b"/>
              <a:pathLst>
                <a:path w="4554058" h="2446798" extrusionOk="0">
                  <a:moveTo>
                    <a:pt x="12984" y="0"/>
                  </a:moveTo>
                  <a:lnTo>
                    <a:pt x="4541073" y="0"/>
                  </a:lnTo>
                  <a:cubicBezTo>
                    <a:pt x="4544517" y="0"/>
                    <a:pt x="4547820" y="1368"/>
                    <a:pt x="4550255" y="3803"/>
                  </a:cubicBezTo>
                  <a:cubicBezTo>
                    <a:pt x="4552690" y="6238"/>
                    <a:pt x="4554058" y="9541"/>
                    <a:pt x="4554058" y="12984"/>
                  </a:cubicBezTo>
                  <a:lnTo>
                    <a:pt x="4554058" y="2433814"/>
                  </a:lnTo>
                  <a:cubicBezTo>
                    <a:pt x="4554058" y="2440985"/>
                    <a:pt x="4548244" y="2446798"/>
                    <a:pt x="4541073" y="2446798"/>
                  </a:cubicBezTo>
                  <a:lnTo>
                    <a:pt x="12984" y="2446798"/>
                  </a:lnTo>
                  <a:cubicBezTo>
                    <a:pt x="9541" y="2446798"/>
                    <a:pt x="6238" y="2445430"/>
                    <a:pt x="3803" y="2442995"/>
                  </a:cubicBezTo>
                  <a:cubicBezTo>
                    <a:pt x="1368" y="2440560"/>
                    <a:pt x="0" y="2437258"/>
                    <a:pt x="0" y="2433814"/>
                  </a:cubicBezTo>
                  <a:lnTo>
                    <a:pt x="0" y="12984"/>
                  </a:lnTo>
                  <a:cubicBezTo>
                    <a:pt x="0" y="5813"/>
                    <a:pt x="5813" y="0"/>
                    <a:pt x="12984" y="0"/>
                  </a:cubicBezTo>
                  <a:close/>
                </a:path>
              </a:pathLst>
            </a:custGeom>
            <a:solidFill>
              <a:srgbClr val="FFFFFF"/>
            </a:solidFill>
            <a:ln w="57150" cap="flat" cmpd="sng">
              <a:solidFill>
                <a:srgbClr val="4C6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3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7" name="Google Shape;87;p13"/>
          <p:cNvSpPr/>
          <p:nvPr/>
        </p:nvSpPr>
        <p:spPr>
          <a:xfrm>
            <a:off x="0" y="7561385"/>
            <a:ext cx="18288000" cy="2801770"/>
          </a:xfrm>
          <a:custGeom>
            <a:avLst/>
            <a:gdLst/>
            <a:ahLst/>
            <a:cxnLst/>
            <a:rect l="l" t="t" r="r" b="b"/>
            <a:pathLst>
              <a:path w="2170928" h="182124" extrusionOk="0">
                <a:moveTo>
                  <a:pt x="0" y="0"/>
                </a:moveTo>
                <a:lnTo>
                  <a:pt x="2170928" y="0"/>
                </a:lnTo>
                <a:lnTo>
                  <a:pt x="2170928" y="182124"/>
                </a:lnTo>
                <a:lnTo>
                  <a:pt x="0" y="182124"/>
                </a:lnTo>
                <a:close/>
              </a:path>
            </a:pathLst>
          </a:custGeom>
          <a:solidFill>
            <a:srgbClr val="B1C9EB"/>
          </a:solidFill>
          <a:ln>
            <a:noFill/>
          </a:ln>
        </p:spPr>
      </p:sp>
      <p:sp>
        <p:nvSpPr>
          <p:cNvPr id="89" name="Google Shape;89;p13"/>
          <p:cNvSpPr txBox="1"/>
          <p:nvPr/>
        </p:nvSpPr>
        <p:spPr>
          <a:xfrm>
            <a:off x="590473" y="1042889"/>
            <a:ext cx="17146513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b="0" i="0" u="none" strike="noStrike" cap="none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빅데이터 웹서비스 </a:t>
            </a:r>
            <a:r>
              <a:rPr lang="ko-KR" altLang="en-US" sz="8800" b="1" i="0" u="none" strike="noStrike" cap="none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 Black"/>
              </a:rPr>
              <a:t>프로젝트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sp>
        <p:nvSpPr>
          <p:cNvPr id="90" name="Google Shape;90;p13"/>
          <p:cNvSpPr txBox="1"/>
          <p:nvPr/>
        </p:nvSpPr>
        <p:spPr>
          <a:xfrm>
            <a:off x="579284" y="2960724"/>
            <a:ext cx="17146514" cy="907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5000" dirty="0">
                <a:solidFill>
                  <a:srgbClr val="B1C9EB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부산광역시 도보여행자를 위한 관광지 교통정보 웹 서비스</a:t>
            </a:r>
            <a:endParaRPr sz="5000" dirty="0"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91" name="Google Shape;91;p13"/>
          <p:cNvSpPr/>
          <p:nvPr/>
        </p:nvSpPr>
        <p:spPr>
          <a:xfrm>
            <a:off x="5118951" y="5143499"/>
            <a:ext cx="7943060" cy="4645093"/>
          </a:xfrm>
          <a:custGeom>
            <a:avLst/>
            <a:gdLst/>
            <a:ahLst/>
            <a:cxnLst/>
            <a:rect l="l" t="t" r="r" b="b"/>
            <a:pathLst>
              <a:path w="9894734" h="7247735" extrusionOk="0">
                <a:moveTo>
                  <a:pt x="0" y="0"/>
                </a:moveTo>
                <a:lnTo>
                  <a:pt x="9894734" y="0"/>
                </a:lnTo>
                <a:lnTo>
                  <a:pt x="9894734" y="7247736"/>
                </a:lnTo>
                <a:lnTo>
                  <a:pt x="0" y="724773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96" name="Google Shape;96;p13"/>
          <p:cNvSpPr txBox="1"/>
          <p:nvPr/>
        </p:nvSpPr>
        <p:spPr>
          <a:xfrm>
            <a:off x="1399654" y="8473620"/>
            <a:ext cx="3186900" cy="5978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1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500" b="1" i="0" u="none" strike="noStrike" cap="none" dirty="0">
                <a:solidFill>
                  <a:schemeClr val="bg1"/>
                </a:solidFill>
                <a:latin typeface="Heebo"/>
                <a:ea typeface="Heebo"/>
                <a:cs typeface="Heebo"/>
                <a:sym typeface="Heebo"/>
              </a:rPr>
              <a:t>Aug </a:t>
            </a:r>
            <a:r>
              <a:rPr lang="en-US" sz="3500" b="1" dirty="0">
                <a:solidFill>
                  <a:schemeClr val="bg1"/>
                </a:solidFill>
                <a:latin typeface="Heebo"/>
                <a:ea typeface="Heebo"/>
                <a:cs typeface="Heebo"/>
                <a:sym typeface="Heebo"/>
              </a:rPr>
              <a:t>23</a:t>
            </a:r>
            <a:r>
              <a:rPr lang="en-US" sz="3500" b="1" i="0" u="none" strike="noStrike" cap="none" dirty="0">
                <a:solidFill>
                  <a:schemeClr val="bg1"/>
                </a:solidFill>
                <a:latin typeface="Heebo"/>
                <a:ea typeface="Heebo"/>
                <a:cs typeface="Heebo"/>
                <a:sym typeface="Heebo"/>
              </a:rPr>
              <a:t> 2024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13062010" y="7778205"/>
            <a:ext cx="4872255" cy="1906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118002"/>
              </a:lnSpc>
            </a:pPr>
            <a:r>
              <a:rPr lang="en-US" sz="3500" dirty="0">
                <a:solidFill>
                  <a:schemeClr val="bg1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"/>
              </a:rPr>
              <a:t>Back End : </a:t>
            </a:r>
            <a:r>
              <a:rPr lang="ko-KR" altLang="en-US" sz="3500" dirty="0" err="1">
                <a:solidFill>
                  <a:schemeClr val="bg1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"/>
              </a:rPr>
              <a:t>한창록</a:t>
            </a:r>
            <a:endParaRPr lang="en-US" altLang="ko-KR" sz="3500" dirty="0">
              <a:solidFill>
                <a:schemeClr val="bg1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 Black"/>
              <a:sym typeface="Heebo"/>
            </a:endParaRPr>
          </a:p>
          <a:p>
            <a:pPr algn="ctr">
              <a:lnSpc>
                <a:spcPct val="118002"/>
              </a:lnSpc>
            </a:pPr>
            <a:endParaRPr lang="en-US" altLang="ko-KR" sz="3500" dirty="0">
              <a:solidFill>
                <a:schemeClr val="bg1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 Black"/>
              <a:sym typeface="Heebo"/>
            </a:endParaRPr>
          </a:p>
          <a:p>
            <a:pPr algn="ctr">
              <a:lnSpc>
                <a:spcPct val="118002"/>
              </a:lnSpc>
            </a:pPr>
            <a:r>
              <a:rPr lang="en-US" sz="3500" dirty="0">
                <a:solidFill>
                  <a:schemeClr val="bg1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"/>
              </a:rPr>
              <a:t>Front End : </a:t>
            </a:r>
            <a:r>
              <a:rPr lang="ko-KR" altLang="en-US" sz="3500" dirty="0">
                <a:solidFill>
                  <a:schemeClr val="bg1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"/>
              </a:rPr>
              <a:t>박동헌</a:t>
            </a:r>
            <a:endParaRPr lang="en-US" altLang="ko-KR" sz="3500" dirty="0">
              <a:solidFill>
                <a:schemeClr val="bg1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 Black"/>
              <a:sym typeface="Heeb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관광지 정보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0934253"/>
              </p:ext>
            </p:extLst>
          </p:nvPr>
        </p:nvGraphicFramePr>
        <p:xfrm>
          <a:off x="13444339" y="608728"/>
          <a:ext cx="4652751" cy="9678270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663610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555421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1118555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다양한 관광지 정보를 제공하기 위해 서버에 관광지 데이터를 요청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11185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검색 기능을 통해 특정 관광지를 검색정보를 제공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관광지 요약 정보의 가시성을 위해 </a:t>
                      </a:r>
                      <a:r>
                        <a:rPr lang="ko-KR" altLang="en-US" dirty="0" err="1"/>
                        <a:t>더보기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접기 버튼 제공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관광지 데이터에 대한 추가적인 정보 링크를 제공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111855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지도에서 보기 버튼을 통해 지도정보 페이지로 이동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선택된 관광지에 대한 주변 정류장 정보를 제공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97541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웹으로부터 요청을 받아 관광지 정보 데이터를 응답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9754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관광지 사진에 맞는 관광지 데이터를 </a:t>
                      </a:r>
                      <a:r>
                        <a:rPr lang="en-US" altLang="ko-KR" dirty="0"/>
                        <a:t>API</a:t>
                      </a:r>
                      <a:r>
                        <a:rPr lang="ko-KR" altLang="en-US" dirty="0"/>
                        <a:t>와 연동하여 제공</a:t>
                      </a:r>
                      <a:endParaRPr lang="ko-Kore-KR" altLang="ko-KR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111747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MySQL DB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에 저장된 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Binary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 타입의 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BLOB 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형식 이미지를 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REST API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를 통해  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Base64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로 자동 인코딩 된 이미지 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URL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이 제공됨 </a:t>
                      </a:r>
                      <a:endParaRPr lang="ko-Kore-KR" altLang="ko-KR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624848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785582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검색어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선택된 관광지 </a:t>
                      </a:r>
                      <a:r>
                        <a:rPr lang="en-US" altLang="ko-KR" dirty="0"/>
                        <a:t>ID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624848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검색 결과 및 선택된 관광지의 상세 정보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spcBef>
                <a:spcPts val="640"/>
              </a:spcBef>
              <a:buClr>
                <a:schemeClr val="dk1"/>
              </a:buClr>
              <a:buSzPts val="3200"/>
              <a:buNone/>
              <a:defRPr kumimoji="1" sz="1500">
                <a:solidFill>
                  <a:schemeClr val="dk1"/>
                </a:solidFill>
                <a:latin typeface="+mj-ea"/>
                <a:ea typeface="+mj-ea"/>
                <a:cs typeface="Calibri"/>
                <a:sym typeface="Calibri"/>
              </a:defRPr>
            </a:lvl1pPr>
            <a:lvl2pPr marL="914400" indent="-406400">
              <a:spcBef>
                <a:spcPts val="560"/>
              </a:spcBef>
              <a:buClr>
                <a:schemeClr val="dk1"/>
              </a:buClr>
              <a:buSzPts val="2800"/>
              <a:buChar char="–"/>
              <a:defRPr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indent="-381000">
              <a:spcBef>
                <a:spcPts val="480"/>
              </a:spcBef>
              <a:buClr>
                <a:schemeClr val="dk1"/>
              </a:buClr>
              <a:buSzPts val="2400"/>
              <a:buChar char="•"/>
              <a:defRPr sz="24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indent="-355600">
              <a:spcBef>
                <a:spcPts val="400"/>
              </a:spcBef>
              <a:buClr>
                <a:schemeClr val="dk1"/>
              </a:buClr>
              <a:buSzPts val="2000"/>
              <a:buChar char="–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indent="-355600">
              <a:spcBef>
                <a:spcPts val="400"/>
              </a:spcBef>
              <a:buClr>
                <a:schemeClr val="dk1"/>
              </a:buClr>
              <a:buSzPts val="2000"/>
              <a:buChar char="»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indent="-355600">
              <a:spcBef>
                <a:spcPts val="400"/>
              </a:spcBef>
              <a:buClr>
                <a:schemeClr val="dk1"/>
              </a:buClr>
              <a:buSzPts val="2000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indent="-355600">
              <a:spcBef>
                <a:spcPts val="400"/>
              </a:spcBef>
              <a:buClr>
                <a:schemeClr val="dk1"/>
              </a:buClr>
              <a:buSzPts val="2000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indent="-355600">
              <a:spcBef>
                <a:spcPts val="400"/>
              </a:spcBef>
              <a:buClr>
                <a:schemeClr val="dk1"/>
              </a:buClr>
              <a:buSzPts val="2000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indent="-355600">
              <a:spcBef>
                <a:spcPts val="400"/>
              </a:spcBef>
              <a:buClr>
                <a:schemeClr val="dk1"/>
              </a:buClr>
              <a:buSzPts val="2000"/>
              <a:buChar char="•"/>
              <a:defRPr sz="20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r>
              <a:rPr lang="ko-KR" altLang="en-US" dirty="0"/>
              <a:t>검색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TouristSpots-01</a:t>
            </a:r>
            <a:endParaRPr lang="ko-KR" altLang="en-US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7D81FB7C-FBE8-FCFD-CEF0-AD3B2395B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9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4380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지도 정보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589898"/>
              </p:ext>
            </p:extLst>
          </p:nvPr>
        </p:nvGraphicFramePr>
        <p:xfrm>
          <a:off x="13444339" y="608729"/>
          <a:ext cx="4652751" cy="9572496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666135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557535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1122812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서버에 관광지 데이터를 요청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관광지 위치와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해당 관광지 주변의 대중교통 정류장 데이터를 요청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11228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네이버 지도 </a:t>
                      </a:r>
                      <a:r>
                        <a:rPr lang="en-US" altLang="ko-KR" dirty="0"/>
                        <a:t>API</a:t>
                      </a:r>
                      <a:r>
                        <a:rPr lang="ko-KR" altLang="en-US" dirty="0"/>
                        <a:t>를 통해 관광지 위치 마커와 대중교통 정류장 마커를 표시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해당 클릭된 마커들의 정보창을 표시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112281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선택된 관광지 마커에 대한 해시태그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주소 등을 포함한 상세 정보가 화면 표시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979122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특정 관광지의 위치 정보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경도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 위도</a:t>
                      </a:r>
                      <a:r>
                        <a:rPr lang="en-US" altLang="ko-KR" dirty="0"/>
                        <a:t>)</a:t>
                      </a:r>
                      <a:r>
                        <a:rPr lang="ko-KR" altLang="en-US" dirty="0"/>
                        <a:t> 형식으로 제공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97912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개별 관광지 위치에 근접한 대중교통 정류장 정보를 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Rest API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를 통해 요청 시 제공</a:t>
                      </a:r>
                      <a:endParaRPr lang="ko-Kore-KR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97912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627226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788572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선택된 관광지 </a:t>
                      </a:r>
                      <a:r>
                        <a:rPr lang="en-US" altLang="ko-KR" dirty="0"/>
                        <a:t>ID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627226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관광지 및 대중교통 정보가 표시된 지도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탐색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Map-01</a:t>
            </a:r>
            <a:endParaRPr lang="ko-KR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72046BE-178B-3CEA-6977-B23BCE399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8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892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여행지 공유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829916"/>
              </p:ext>
            </p:extLst>
          </p:nvPr>
        </p:nvGraphicFramePr>
        <p:xfrm>
          <a:off x="13444339" y="608729"/>
          <a:ext cx="4652751" cy="959098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549441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59863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1156259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게시물 리스트를 화면에 표시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사용자가 작성한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여행지 공유 게시물 카드 형식으로 화면에 나열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최대 </a:t>
                      </a:r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개</a:t>
                      </a:r>
                      <a:r>
                        <a:rPr lang="en-US" altLang="ko-KR" dirty="0"/>
                        <a:t>)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게시물의 제목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작성자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작성일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조회수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좋아요 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첨부된 이미지 등이 포함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13688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게시물 검색 기능을 제공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검색 창을 통해 특정 키워드로 게시물을 검색 가능</a:t>
                      </a:r>
                      <a:r>
                        <a:rPr lang="en-US" altLang="ko-KR" dirty="0"/>
                        <a:t>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사용자의 입력에 따라 필터링 후 검색 결과 제공</a:t>
                      </a:r>
                      <a:endParaRPr lang="en-US" altLang="ko-KR" dirty="0"/>
                    </a:p>
                    <a:p>
                      <a:pPr marL="285750" indent="-285750">
                        <a:buFontTx/>
                        <a:buChar char="-"/>
                      </a:pP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136887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/>
                        <a:t>페이징</a:t>
                      </a:r>
                      <a:r>
                        <a:rPr lang="ko-KR" altLang="en-US" b="1" dirty="0"/>
                        <a:t> 기능을 제공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여러 개의 게시물이 있을 경우 하단의 </a:t>
                      </a:r>
                      <a:r>
                        <a:rPr lang="ko-KR" altLang="en-US" dirty="0" err="1"/>
                        <a:t>페이징</a:t>
                      </a:r>
                      <a:r>
                        <a:rPr lang="ko-KR" altLang="en-US" dirty="0"/>
                        <a:t> 기능을 통해 여러 페이지로 나눠 게시물 탐색</a:t>
                      </a:r>
                      <a:endParaRPr lang="en-US" altLang="ko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처음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이전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다음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마지막 버튼을 통해서도 페이지 이동 가능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1368872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게시물 데이터의 입력</a:t>
                      </a:r>
                      <a:r>
                        <a:rPr lang="en-US" altLang="ko-KR" b="1" dirty="0"/>
                        <a:t>/</a:t>
                      </a:r>
                      <a:r>
                        <a:rPr lang="ko-KR" altLang="en-US" b="1" dirty="0"/>
                        <a:t>출력 기능을 제공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게시물 제목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첨부 파일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등을 입력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새로운 게시물 작성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서버에 저장하는 기능을 제공</a:t>
                      </a:r>
                      <a:endParaRPr lang="en-US" altLang="ko-KR" dirty="0"/>
                    </a:p>
                    <a:p>
                      <a:pPr marL="285750" marR="0" lvl="0" indent="-2857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ko-KR" altLang="en-US" dirty="0"/>
                        <a:t>서버에 저장된 게시물 데이터를 불러와 화면에 출력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80759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80759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51734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650427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게시글 제목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첨부 파일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51734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저장된 게시글 데이터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사진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게시판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BoardForm-01</a:t>
            </a:r>
            <a:endParaRPr lang="ko-KR" altLang="en-US" dirty="0"/>
          </a:p>
        </p:txBody>
      </p:sp>
      <p:pic>
        <p:nvPicPr>
          <p:cNvPr id="4" name="Picture 2" descr="Board.png">
            <a:extLst>
              <a:ext uri="{FF2B5EF4-FFF2-40B4-BE49-F238E27FC236}">
                <a16:creationId xmlns:a16="http://schemas.microsoft.com/office/drawing/2014/main" id="{DDB2403D-3DAF-26D7-C7D5-C39169619F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8"/>
            <a:ext cx="13113610" cy="9600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252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여행지 공유 상세 보기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289091"/>
              </p:ext>
            </p:extLst>
          </p:nvPr>
        </p:nvGraphicFramePr>
        <p:xfrm>
          <a:off x="13444339" y="608729"/>
          <a:ext cx="4652751" cy="9572493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558881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67766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110242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선택된 게시글의 상세 내용 표시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사용자가 선택한 상세 내용을 확인</a:t>
                      </a:r>
                      <a:endParaRPr lang="en-US" altLang="ko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작성자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이미지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작성일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조회수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좋아요 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댓글 등의 정보가 포함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110242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댓글 작성 및 좋아요 기능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사용자는 댓글을 작성하거나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다른 댓글에 </a:t>
                      </a:r>
                      <a:r>
                        <a:rPr lang="ko-KR" altLang="en-US" dirty="0" err="1"/>
                        <a:t>좋아요를</a:t>
                      </a:r>
                      <a:r>
                        <a:rPr lang="ko-KR" altLang="en-US" dirty="0"/>
                        <a:t> 누르기 가능</a:t>
                      </a:r>
                      <a:endParaRPr lang="en-US" altLang="ko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각 댓글 옆에 좋아요 수가 표시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94202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게시글 및 좋아요 수 확인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게시물의 좋아요 수와 조회수가 실시간으로 업데이트되어 화면에 표시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1350811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특정 게시물 요청 시</a:t>
                      </a:r>
                      <a:r>
                        <a:rPr lang="en-US" altLang="ko-KR" b="1" dirty="0"/>
                        <a:t>, Rest API</a:t>
                      </a:r>
                      <a:r>
                        <a:rPr lang="ko-KR" altLang="en-US" b="1" dirty="0"/>
                        <a:t>를 통해 상세 정보 제공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사용자가 특정 게시물을 요청할 때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서버는 </a:t>
                      </a:r>
                      <a:r>
                        <a:rPr lang="en-US" altLang="ko-KR" dirty="0"/>
                        <a:t>Rest API</a:t>
                      </a:r>
                      <a:r>
                        <a:rPr lang="ko-KR" altLang="en-US" dirty="0"/>
                        <a:t>를 통해 해당 게시물의 상세 정보를 제공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110242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 err="1"/>
                        <a:t>로그인된</a:t>
                      </a:r>
                      <a:r>
                        <a:rPr lang="ko-KR" altLang="en-US" b="1" dirty="0"/>
                        <a:t> 사용자만 댓글 및 좋아요 기능 사용 가능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로그인 해야만 댓글 작성 및 좋아요 기능을 사용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110242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게시물 및 댓글의 데이터 관리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게시물</a:t>
                      </a:r>
                      <a:r>
                        <a:rPr lang="en-US" altLang="ko-KR" dirty="0"/>
                        <a:t>,  </a:t>
                      </a:r>
                      <a:r>
                        <a:rPr lang="ko-KR" altLang="en-US" dirty="0"/>
                        <a:t>댓글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좋아요 및 조회수 데이터는 서버에서 관리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실시간으로 업데이트되어 </a:t>
                      </a:r>
                      <a:r>
                        <a:rPr lang="en-US" altLang="ko-KR" dirty="0"/>
                        <a:t>DB</a:t>
                      </a:r>
                      <a:r>
                        <a:rPr lang="ko-KR" altLang="en-US" dirty="0"/>
                        <a:t>에 반영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52623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661604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 댓글 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좋아요 정보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655474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게시글 및 댓글 상세 정보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좋아요 및 조회수 업데이트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게시판 상세 화면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BoardDetail-01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3" name="Picture 2" descr="BoardDetail.png">
            <a:extLst>
              <a:ext uri="{FF2B5EF4-FFF2-40B4-BE49-F238E27FC236}">
                <a16:creationId xmlns:a16="http://schemas.microsoft.com/office/drawing/2014/main" id="{5A149AE5-4321-3D9A-5642-93FECE7ECD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8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1387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여행지 공유 글쓰기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4583973"/>
              </p:ext>
            </p:extLst>
          </p:nvPr>
        </p:nvGraphicFramePr>
        <p:xfrm>
          <a:off x="13444339" y="608728"/>
          <a:ext cx="4652751" cy="9572494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616744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516196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1216563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사용자가 게시글을 작성할 수 있는 폼을 제공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제목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첨부 파일을 입력할 수 있는 폼 제공</a:t>
                      </a:r>
                      <a:r>
                        <a:rPr lang="en-US" altLang="ko-KR" dirty="0"/>
                        <a:t>, 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해당 폼에 내용을 작성하고 파일을 첨부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12165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제출된 게시물 서버 전송 및 저장</a:t>
                      </a:r>
                      <a:endParaRPr lang="en-US" altLang="ko-KR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b="0" dirty="0"/>
                        <a:t>사용자가 작성한 게시물은 제출 버튼을 통해 서버로 전송되고</a:t>
                      </a:r>
                      <a:r>
                        <a:rPr lang="en-US" altLang="ko-KR" b="0" dirty="0"/>
                        <a:t>, DB</a:t>
                      </a:r>
                      <a:r>
                        <a:rPr lang="ko-KR" altLang="en-US" b="0" dirty="0"/>
                        <a:t>에 저장</a:t>
                      </a:r>
                      <a:r>
                        <a:rPr lang="en-US" altLang="ko-KR" b="0" dirty="0"/>
                        <a:t>,</a:t>
                      </a:r>
                      <a:r>
                        <a:rPr lang="ko-KR" altLang="en-US" b="0" dirty="0"/>
                        <a:t> 이미지 형식</a:t>
                      </a:r>
                      <a:r>
                        <a:rPr lang="en-US" altLang="ko-KR" b="0" dirty="0"/>
                        <a:t>(BLOB)</a:t>
                      </a:r>
                      <a:r>
                        <a:rPr lang="ko-KR" altLang="en-US" b="0" dirty="0"/>
                        <a:t> 형태</a:t>
                      </a:r>
                      <a:endParaRPr lang="en-US" altLang="ko-KR" b="0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103956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101309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사용자가 입력한 게시글을 작성하는 요청을 </a:t>
                      </a:r>
                      <a:r>
                        <a:rPr lang="en-US" altLang="ko-KR" b="1" dirty="0"/>
                        <a:t>Rest API</a:t>
                      </a:r>
                      <a:r>
                        <a:rPr lang="ko-KR" altLang="en-US" b="1" dirty="0"/>
                        <a:t>를 통해 처리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게시물 작성 요청이 </a:t>
                      </a:r>
                      <a:r>
                        <a:rPr lang="en-US" altLang="ko-KR" dirty="0"/>
                        <a:t>Rest API</a:t>
                      </a:r>
                      <a:r>
                        <a:rPr lang="ko-KR" altLang="en-US" dirty="0"/>
                        <a:t>를 통해 서버로 전달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게시물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저장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101309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b="1" dirty="0"/>
                        <a:t>첨부된 파일 관리 및 저장</a:t>
                      </a:r>
                      <a:endParaRPr lang="en-US" altLang="ko-KR" b="1" dirty="0"/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r>
                        <a:rPr lang="ko-KR" altLang="en-US" dirty="0"/>
                        <a:t>사용자가 첨부한 파일은 서버에 </a:t>
                      </a:r>
                      <a:r>
                        <a:rPr lang="ko-KR" altLang="en-US" dirty="0" err="1"/>
                        <a:t>업로드되어</a:t>
                      </a:r>
                      <a:r>
                        <a:rPr lang="ko-KR" altLang="en-US" dirty="0"/>
                        <a:t> 별도로 관리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해당 게시물과 연동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90652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580721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730103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 게시글 제목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내용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첨부 파일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723338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게시글 및 댓글 상세 정보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좋아요 및 조회수 업데이트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게시글 작성 화면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BoardDetail-01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4" name="Picture 2" descr="BoardForm.png">
            <a:extLst>
              <a:ext uri="{FF2B5EF4-FFF2-40B4-BE49-F238E27FC236}">
                <a16:creationId xmlns:a16="http://schemas.microsoft.com/office/drawing/2014/main" id="{C0F44BFA-D38C-01B0-1F4B-60209D7919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30"/>
            <a:ext cx="13113610" cy="9572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1740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마이 페이지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1896224"/>
              </p:ext>
            </p:extLst>
          </p:nvPr>
        </p:nvGraphicFramePr>
        <p:xfrm>
          <a:off x="13444339" y="608729"/>
          <a:ext cx="4652751" cy="7036447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 정보 요청에 따라 </a:t>
                      </a:r>
                      <a:r>
                        <a:rPr lang="en-US" altLang="ko-KR" dirty="0"/>
                        <a:t>Rest API</a:t>
                      </a:r>
                      <a:r>
                        <a:rPr lang="ko-KR" altLang="en-US" dirty="0"/>
                        <a:t>를 통해 제공</a:t>
                      </a:r>
                      <a:endParaRPr lang="en-US" altLang="ko-KR" dirty="0"/>
                    </a:p>
                    <a:p>
                      <a:r>
                        <a:rPr lang="ko-KR" altLang="en-US" dirty="0"/>
                        <a:t>사용자 로그인 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서버는 </a:t>
                      </a:r>
                      <a:r>
                        <a:rPr lang="en-US" altLang="ko-KR" dirty="0"/>
                        <a:t>Rest API</a:t>
                      </a:r>
                      <a:r>
                        <a:rPr lang="ko-KR" altLang="en-US" dirty="0"/>
                        <a:t>를 통해 회원 정보를 제공</a:t>
                      </a:r>
                      <a:r>
                        <a:rPr lang="en-US" altLang="ko-KR" dirty="0"/>
                        <a:t> </a:t>
                      </a:r>
                    </a:p>
                    <a:p>
                      <a:r>
                        <a:rPr lang="ko-KR" altLang="en-US" dirty="0"/>
                        <a:t>사용자가 자신의 정보를 </a:t>
                      </a:r>
                      <a:r>
                        <a:rPr lang="ko-KR" altLang="en-US"/>
                        <a:t>확인 가능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작성한 게시글과 댓글 목록을 확인할 수 있습니다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회원 정보를 요청에 따라 </a:t>
                      </a:r>
                      <a:r>
                        <a:rPr lang="en-US" altLang="ko-KR" dirty="0"/>
                        <a:t>Rest API</a:t>
                      </a:r>
                      <a:r>
                        <a:rPr lang="ko-KR" altLang="en-US" dirty="0"/>
                        <a:t>를 통해서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작성한 게시글과 댓글을 요청에 따라 </a:t>
                      </a:r>
                      <a:r>
                        <a:rPr lang="en-US" altLang="ko-KR" dirty="0"/>
                        <a:t>Rest API</a:t>
                      </a:r>
                      <a:r>
                        <a:rPr lang="ko-KR" altLang="en-US" dirty="0"/>
                        <a:t>를 통해서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 회원 정보 수정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게시글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댓글 조회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수정된 회원 정보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조회된 게시글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댓글 목록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회원 조회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MyPage-01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3" name="Picture 2" descr="MyPage.png">
            <a:extLst>
              <a:ext uri="{FF2B5EF4-FFF2-40B4-BE49-F238E27FC236}">
                <a16:creationId xmlns:a16="http://schemas.microsoft.com/office/drawing/2014/main" id="{B6937D82-0258-933A-A7FC-962C836F1C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6058" y="608729"/>
            <a:ext cx="13108462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6106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3066656"/>
              </p:ext>
            </p:extLst>
          </p:nvPr>
        </p:nvGraphicFramePr>
        <p:xfrm>
          <a:off x="13444339" y="608729"/>
          <a:ext cx="4652751" cy="689867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이메일과 비밀번호를 입력하여 로그인할 수 있는 양식을 제공합니다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소셜 로그인을 지원하여 접근성을 높입니다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비밀번호 찾기 및 아이디 찾기 기능을 통해 계정 복구를 지원합니다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 인증을 위한 </a:t>
                      </a:r>
                      <a:r>
                        <a:rPr lang="en-US" altLang="ko-KR" dirty="0"/>
                        <a:t>Rest API </a:t>
                      </a:r>
                      <a:r>
                        <a:rPr lang="ko-KR" altLang="en-US" dirty="0"/>
                        <a:t>호출을 처리하여 로그인 절차를 수행합니다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JWT </a:t>
                      </a:r>
                      <a:r>
                        <a:rPr lang="ko-KR" altLang="en-US" dirty="0"/>
                        <a:t>토큰을 발급하여 사용자 세션을 유지합니다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인증 실패 시 적절한 오류 메시지를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 이메일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비밀번호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로그인 성공 시 메인 페이지로 이동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LoginForm-01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4" name="Picture 2" descr="LoginForm.png">
            <a:extLst>
              <a:ext uri="{FF2B5EF4-FFF2-40B4-BE49-F238E27FC236}">
                <a16:creationId xmlns:a16="http://schemas.microsoft.com/office/drawing/2014/main" id="{1D2FC15E-3F49-1BAD-358C-EACC31C7F6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8"/>
            <a:ext cx="13113610" cy="9572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493530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회원가입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840504"/>
              </p:ext>
            </p:extLst>
          </p:nvPr>
        </p:nvGraphicFramePr>
        <p:xfrm>
          <a:off x="13444339" y="608729"/>
          <a:ext cx="4652751" cy="7009683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이메일과 비밀번호를 입력하여 </a:t>
                      </a:r>
                      <a:r>
                        <a:rPr lang="ko-KR" altLang="en-US" dirty="0" err="1"/>
                        <a:t>회원가입할</a:t>
                      </a:r>
                      <a:r>
                        <a:rPr lang="ko-KR" altLang="en-US" dirty="0"/>
                        <a:t> 수 있는 양식을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닉네임을 설정하여 사용자 프로필을 만듭니다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회원가입 완료 후 로그인 페이지로 이동할 수 있습니다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회원가입 정보를 서버로 전송하여 사용자를 등록합니다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중복된 이메일 또는 닉네임이 있는지 확인합니다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회원가입 이메일로 인증 메일을 전송하여 검증 후 사용자를 등록 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이메일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비밀번호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닉네임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회원가입 성공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실패 메시지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 페이지로 </a:t>
                      </a:r>
                      <a:r>
                        <a:rPr lang="ko-KR" altLang="en-US" dirty="0" err="1"/>
                        <a:t>리다이렉트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SignUpForm-01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4" name="Picture 2" descr="SignUpForm.png">
            <a:extLst>
              <a:ext uri="{FF2B5EF4-FFF2-40B4-BE49-F238E27FC236}">
                <a16:creationId xmlns:a16="http://schemas.microsoft.com/office/drawing/2014/main" id="{EE84E295-55BD-3DFF-975C-BC76395BC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9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1638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아이디 찾기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8907371"/>
              </p:ext>
            </p:extLst>
          </p:nvPr>
        </p:nvGraphicFramePr>
        <p:xfrm>
          <a:off x="13444339" y="608729"/>
          <a:ext cx="4652751" cy="689867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아이디를 찾을 수 있는 양식을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닉네임을 입력하여 등록된 이메일을 확인할 수 있습니다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닉네임으로 사용자 정보를 검색하여 아이디를 조회합니다</a:t>
                      </a:r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아이디 조회 결과를 화면에 표시합니다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altLang="ko-KR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닉네임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아이디 조회 결과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이메일 전송 완료 메시지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EmailFind-01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3" name="Picture 2" descr="EmailFind.png">
            <a:extLst>
              <a:ext uri="{FF2B5EF4-FFF2-40B4-BE49-F238E27FC236}">
                <a16:creationId xmlns:a16="http://schemas.microsoft.com/office/drawing/2014/main" id="{622C8184-3627-A822-E008-30273FBDF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9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826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비밀번호 변경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2278749"/>
              </p:ext>
            </p:extLst>
          </p:nvPr>
        </p:nvGraphicFramePr>
        <p:xfrm>
          <a:off x="13444339" y="608729"/>
          <a:ext cx="4652751" cy="7009683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비밀번호 찾기 이메일 검증 후 비밀번호 설정 페이지로 </a:t>
                      </a:r>
                      <a:r>
                        <a:rPr lang="ko-KR" altLang="en-US" dirty="0" err="1"/>
                        <a:t>리다이렉트</a:t>
                      </a:r>
                      <a:r>
                        <a:rPr lang="ko-KR" altLang="en-US" dirty="0"/>
                        <a:t> 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새로운 비밀번호를 설정할 수 있는 양식을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비밀번호 변경 후 로그인 페이지로 이동할 수 있습니다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새로운 비밀번호를 서버에 전송하여 저장합니다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비밀번호 변경 성공 시 새로운 </a:t>
                      </a:r>
                      <a:r>
                        <a:rPr lang="en-US" altLang="ko-KR" dirty="0"/>
                        <a:t>JWT </a:t>
                      </a:r>
                      <a:r>
                        <a:rPr lang="ko-KR" altLang="en-US" dirty="0"/>
                        <a:t>토큰을 발행합니다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변경된 비밀번호로 로그인할 수 있도록 안내합니다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새 비밀번호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비밀번호 변경 성공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실패 메시지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로그인 페이지로 </a:t>
                      </a:r>
                      <a:r>
                        <a:rPr lang="ko-KR" altLang="en-US" dirty="0" err="1"/>
                        <a:t>리다이렉트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PasswordReset-01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3" name="Picture 2" descr="PasswordReset.png">
            <a:extLst>
              <a:ext uri="{FF2B5EF4-FFF2-40B4-BE49-F238E27FC236}">
                <a16:creationId xmlns:a16="http://schemas.microsoft.com/office/drawing/2014/main" id="{F8AB194B-70AD-5468-C31F-3EC3418039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9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1747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C9EB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18;p15">
            <a:extLst>
              <a:ext uri="{FF2B5EF4-FFF2-40B4-BE49-F238E27FC236}">
                <a16:creationId xmlns:a16="http://schemas.microsoft.com/office/drawing/2014/main" id="{6B845B97-3924-5C8D-9072-0D4DE6F27C67}"/>
              </a:ext>
            </a:extLst>
          </p:cNvPr>
          <p:cNvGrpSpPr/>
          <p:nvPr/>
        </p:nvGrpSpPr>
        <p:grpSpPr>
          <a:xfrm>
            <a:off x="498406" y="353745"/>
            <a:ext cx="17291187" cy="9434848"/>
            <a:chOff x="0" y="-38100"/>
            <a:chExt cx="4554058" cy="2484898"/>
          </a:xfrm>
        </p:grpSpPr>
        <p:sp>
          <p:nvSpPr>
            <p:cNvPr id="13" name="Google Shape;119;p15">
              <a:extLst>
                <a:ext uri="{FF2B5EF4-FFF2-40B4-BE49-F238E27FC236}">
                  <a16:creationId xmlns:a16="http://schemas.microsoft.com/office/drawing/2014/main" id="{1B89F406-BA86-389F-B260-E26C13033CC6}"/>
                </a:ext>
              </a:extLst>
            </p:cNvPr>
            <p:cNvSpPr/>
            <p:nvPr/>
          </p:nvSpPr>
          <p:spPr>
            <a:xfrm>
              <a:off x="0" y="0"/>
              <a:ext cx="4554058" cy="2446798"/>
            </a:xfrm>
            <a:custGeom>
              <a:avLst/>
              <a:gdLst/>
              <a:ahLst/>
              <a:cxnLst/>
              <a:rect l="l" t="t" r="r" b="b"/>
              <a:pathLst>
                <a:path w="4554058" h="2446798" extrusionOk="0">
                  <a:moveTo>
                    <a:pt x="12984" y="0"/>
                  </a:moveTo>
                  <a:lnTo>
                    <a:pt x="4541073" y="0"/>
                  </a:lnTo>
                  <a:cubicBezTo>
                    <a:pt x="4544517" y="0"/>
                    <a:pt x="4547820" y="1368"/>
                    <a:pt x="4550255" y="3803"/>
                  </a:cubicBezTo>
                  <a:cubicBezTo>
                    <a:pt x="4552690" y="6238"/>
                    <a:pt x="4554058" y="9541"/>
                    <a:pt x="4554058" y="12984"/>
                  </a:cubicBezTo>
                  <a:lnTo>
                    <a:pt x="4554058" y="2433814"/>
                  </a:lnTo>
                  <a:cubicBezTo>
                    <a:pt x="4554058" y="2440985"/>
                    <a:pt x="4548244" y="2446798"/>
                    <a:pt x="4541073" y="2446798"/>
                  </a:cubicBezTo>
                  <a:lnTo>
                    <a:pt x="12984" y="2446798"/>
                  </a:lnTo>
                  <a:cubicBezTo>
                    <a:pt x="9541" y="2446798"/>
                    <a:pt x="6238" y="2445430"/>
                    <a:pt x="3803" y="2442995"/>
                  </a:cubicBezTo>
                  <a:cubicBezTo>
                    <a:pt x="1368" y="2440560"/>
                    <a:pt x="0" y="2437258"/>
                    <a:pt x="0" y="2433814"/>
                  </a:cubicBezTo>
                  <a:lnTo>
                    <a:pt x="0" y="12984"/>
                  </a:lnTo>
                  <a:cubicBezTo>
                    <a:pt x="0" y="5813"/>
                    <a:pt x="5813" y="0"/>
                    <a:pt x="12984" y="0"/>
                  </a:cubicBezTo>
                  <a:close/>
                </a:path>
              </a:pathLst>
            </a:custGeom>
            <a:solidFill>
              <a:srgbClr val="FFFFFF"/>
            </a:solidFill>
            <a:ln w="57150" cap="flat" cmpd="sng">
              <a:solidFill>
                <a:srgbClr val="4C6FB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20;p15">
              <a:extLst>
                <a:ext uri="{FF2B5EF4-FFF2-40B4-BE49-F238E27FC236}">
                  <a16:creationId xmlns:a16="http://schemas.microsoft.com/office/drawing/2014/main" id="{1C91F262-0F66-B6C5-0EFA-069CD8C34F2E}"/>
                </a:ext>
              </a:extLst>
            </p:cNvPr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6" name="Google Shape;106;p14"/>
          <p:cNvSpPr/>
          <p:nvPr/>
        </p:nvSpPr>
        <p:spPr>
          <a:xfrm>
            <a:off x="13467801" y="6396771"/>
            <a:ext cx="4249456" cy="3272081"/>
          </a:xfrm>
          <a:custGeom>
            <a:avLst/>
            <a:gdLst/>
            <a:ahLst/>
            <a:cxnLst/>
            <a:rect l="l" t="t" r="r" b="b"/>
            <a:pathLst>
              <a:path w="4249456" h="3272081" extrusionOk="0">
                <a:moveTo>
                  <a:pt x="0" y="0"/>
                </a:moveTo>
                <a:lnTo>
                  <a:pt x="4249456" y="0"/>
                </a:lnTo>
                <a:lnTo>
                  <a:pt x="4249456" y="3272081"/>
                </a:lnTo>
                <a:lnTo>
                  <a:pt x="0" y="327208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6" name="Google Shape;89;p13">
            <a:extLst>
              <a:ext uri="{FF2B5EF4-FFF2-40B4-BE49-F238E27FC236}">
                <a16:creationId xmlns:a16="http://schemas.microsoft.com/office/drawing/2014/main" id="{8B2DDBBB-7132-ED46-8373-C7D4DA622D9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목차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sp>
        <p:nvSpPr>
          <p:cNvPr id="7" name="Google Shape;90;p13">
            <a:extLst>
              <a:ext uri="{FF2B5EF4-FFF2-40B4-BE49-F238E27FC236}">
                <a16:creationId xmlns:a16="http://schemas.microsoft.com/office/drawing/2014/main" id="{A58CC8F3-3822-8F4F-D4EB-6B991D756430}"/>
              </a:ext>
            </a:extLst>
          </p:cNvPr>
          <p:cNvSpPr txBox="1"/>
          <p:nvPr/>
        </p:nvSpPr>
        <p:spPr>
          <a:xfrm>
            <a:off x="548684" y="2721298"/>
            <a:ext cx="17291187" cy="6924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8002"/>
              </a:lnSpc>
              <a:buNone/>
              <a:defRPr sz="5000">
                <a:solidFill>
                  <a:srgbClr val="B1C9EB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</a:defRPr>
            </a:lvl1pPr>
          </a:lstStyle>
          <a:p>
            <a:pPr>
              <a:lnSpc>
                <a:spcPct val="150000"/>
              </a:lnSpc>
            </a:pPr>
            <a:r>
              <a:rPr lang="ko-KR" altLang="en-US" spc="100" dirty="0"/>
              <a:t>활용데이터  </a:t>
            </a:r>
            <a:endParaRPr lang="en-US" altLang="ko-KR" spc="100" dirty="0"/>
          </a:p>
          <a:p>
            <a:pPr>
              <a:lnSpc>
                <a:spcPct val="150000"/>
              </a:lnSpc>
            </a:pPr>
            <a:r>
              <a:rPr lang="ko-KR" altLang="en-US" spc="100" dirty="0"/>
              <a:t>기능요구사항  </a:t>
            </a:r>
            <a:endParaRPr lang="en-US" altLang="ko-KR" spc="100" dirty="0"/>
          </a:p>
          <a:p>
            <a:pPr>
              <a:lnSpc>
                <a:spcPct val="150000"/>
              </a:lnSpc>
            </a:pPr>
            <a:r>
              <a:rPr lang="ko-KR" altLang="en-US" spc="100" dirty="0"/>
              <a:t>시스템구성  </a:t>
            </a:r>
            <a:endParaRPr lang="en-US" altLang="ko-KR" spc="100" dirty="0"/>
          </a:p>
          <a:p>
            <a:pPr>
              <a:lnSpc>
                <a:spcPct val="150000"/>
              </a:lnSpc>
            </a:pPr>
            <a:r>
              <a:rPr lang="ko-KR" altLang="en-US" spc="100" dirty="0"/>
              <a:t>화면설계    </a:t>
            </a:r>
            <a:endParaRPr lang="en-US" altLang="ko-KR" spc="100" dirty="0"/>
          </a:p>
          <a:p>
            <a:pPr>
              <a:lnSpc>
                <a:spcPct val="150000"/>
              </a:lnSpc>
            </a:pPr>
            <a:r>
              <a:rPr lang="en-US" spc="100" dirty="0"/>
              <a:t>API </a:t>
            </a:r>
            <a:r>
              <a:rPr lang="ko-KR" altLang="en-US" spc="100" dirty="0"/>
              <a:t>명세</a:t>
            </a:r>
            <a:endParaRPr lang="en-US" altLang="ko-KR" spc="100" dirty="0"/>
          </a:p>
          <a:p>
            <a:pPr>
              <a:lnSpc>
                <a:spcPct val="150000"/>
              </a:lnSpc>
            </a:pPr>
            <a:r>
              <a:rPr lang="en-US" spc="100" dirty="0"/>
              <a:t>DB </a:t>
            </a:r>
            <a:r>
              <a:rPr lang="ko-KR" altLang="en-US" spc="100" dirty="0"/>
              <a:t>설계</a:t>
            </a:r>
            <a:endParaRPr spc="100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6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비밀번호 찾기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9072539"/>
              </p:ext>
            </p:extLst>
          </p:nvPr>
        </p:nvGraphicFramePr>
        <p:xfrm>
          <a:off x="13444339" y="608729"/>
          <a:ext cx="4652751" cy="6898671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480068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40180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809184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사용자가 이메일을 입력하여 비밀번호를 찾을 수 있는 양식을 제공합니다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등록된 이메일로 검증 </a:t>
                      </a:r>
                      <a:r>
                        <a:rPr lang="en-US" altLang="ko-KR" dirty="0"/>
                        <a:t>URL </a:t>
                      </a:r>
                      <a:r>
                        <a:rPr lang="ko-KR" altLang="en-US" dirty="0" err="1"/>
                        <a:t>토큰를</a:t>
                      </a:r>
                      <a:r>
                        <a:rPr lang="ko-KR" altLang="en-US" dirty="0"/>
                        <a:t> 발송합니다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80918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사용자는 </a:t>
                      </a:r>
                      <a:r>
                        <a:rPr lang="en-US" altLang="ko-KR" dirty="0"/>
                        <a:t>URL</a:t>
                      </a:r>
                      <a:r>
                        <a:rPr lang="ko-KR" altLang="en-US" dirty="0"/>
                        <a:t>토큰 </a:t>
                      </a:r>
                      <a:r>
                        <a:rPr lang="ko-KR" altLang="en-US" dirty="0" err="1"/>
                        <a:t>리다이렉트로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비밀번호 재설정 페이지에서 재설정 할 수 있습니다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7056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입력된 이메일이 데이터베이스에 있는지 확인합니다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URL </a:t>
                      </a:r>
                      <a:r>
                        <a:rPr lang="ko-KR" altLang="en-US" dirty="0"/>
                        <a:t>토큰을 생성하여 이메일로 발송합니다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7056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dirty="0"/>
                        <a:t>URL </a:t>
                      </a:r>
                      <a:r>
                        <a:rPr lang="ko-KR" altLang="en-US" dirty="0"/>
                        <a:t>발송 성공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실패 메시지를 화면에 표시합니다</a:t>
                      </a:r>
                      <a:r>
                        <a:rPr lang="en-US" altLang="ko-KR" dirty="0"/>
                        <a:t>.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452027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568305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  <a:endParaRPr lang="ko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r>
                        <a:rPr lang="ko-KR" altLang="en-US" dirty="0"/>
                        <a:t>이메일 주소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452027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en-US" altLang="ko-KR" dirty="0"/>
                        <a:t>URL </a:t>
                      </a:r>
                      <a:r>
                        <a:rPr lang="ko-KR" altLang="en-US" dirty="0"/>
                        <a:t>발송 성공</a:t>
                      </a:r>
                      <a:r>
                        <a:rPr lang="en-US" altLang="ko-KR" dirty="0"/>
                        <a:t>/</a:t>
                      </a:r>
                      <a:r>
                        <a:rPr lang="ko-KR" altLang="en-US" dirty="0"/>
                        <a:t>실패 메시지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78202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defTabSz="91440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kumimoji="1" sz="1500" kern="120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685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defTabSz="91440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dirty="0"/>
              <a:t>PasswordFind-01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8125CC-75DC-DADF-27DE-9D15483D2600}"/>
              </a:ext>
            </a:extLst>
          </p:cNvPr>
          <p:cNvSpPr txBox="1"/>
          <p:nvPr/>
        </p:nvSpPr>
        <p:spPr>
          <a:xfrm>
            <a:off x="4572000" y="4989612"/>
            <a:ext cx="9144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/>
              <a:t>게시글 목록</a:t>
            </a:r>
            <a:r>
              <a:rPr lang="en-US" altLang="ko-KR" dirty="0"/>
              <a:t>, </a:t>
            </a:r>
            <a:r>
              <a:rPr lang="ko-KR" altLang="en-US" dirty="0"/>
              <a:t>좋아요 수 및 조회수 정보</a:t>
            </a:r>
          </a:p>
        </p:txBody>
      </p:sp>
      <p:pic>
        <p:nvPicPr>
          <p:cNvPr id="4" name="Picture 2" descr="PasswordFind.png">
            <a:extLst>
              <a:ext uri="{FF2B5EF4-FFF2-40B4-BE49-F238E27FC236}">
                <a16:creationId xmlns:a16="http://schemas.microsoft.com/office/drawing/2014/main" id="{7431C369-AEBB-6E43-C493-C1BE8AFCD7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910" y="608729"/>
            <a:ext cx="13113610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3269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C022A468-6DB4-80E2-CAD7-014C4BDA21C8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REST API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 목록</a:t>
            </a:r>
          </a:p>
        </p:txBody>
      </p:sp>
      <p:graphicFrame>
        <p:nvGraphicFramePr>
          <p:cNvPr id="7" name="표 5">
            <a:extLst>
              <a:ext uri="{FF2B5EF4-FFF2-40B4-BE49-F238E27FC236}">
                <a16:creationId xmlns:a16="http://schemas.microsoft.com/office/drawing/2014/main" id="{4733012E-8DA4-F7ED-694F-28E87BE58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2426962"/>
              </p:ext>
            </p:extLst>
          </p:nvPr>
        </p:nvGraphicFramePr>
        <p:xfrm>
          <a:off x="828583" y="2784763"/>
          <a:ext cx="16648927" cy="67333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102217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096000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847110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/auth/signup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회원가입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SignUpForm-01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/auth/verify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회원가입 이메일 인증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SignUpForm-01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3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/auth/find-</a:t>
                      </a:r>
                      <a:r>
                        <a:rPr lang="en-US" altLang="ko-KR" sz="2000" dirty="0" err="1"/>
                        <a:t>usernickname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아이디 찾기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EmailFind-01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4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비밀번호 재설정 링크 생성 요청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PasswordReset-01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5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/auth/reset-password-form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비밀번호 재설정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PasswordFind-01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6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/</a:t>
                      </a:r>
                      <a:r>
                        <a:rPr lang="en-US" altLang="ko-KR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api</a:t>
                      </a: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/login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로그인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LoginForm-01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7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/info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마이페이지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MyPage-01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99303991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8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/my-boards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내 게시글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MyPage-01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330929686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9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/my-comments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내 댓글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MyPage-01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9478428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10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/boards/public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모든 게시글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BoardForm-01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46385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370178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C022A468-6DB4-80E2-CAD7-014C4BDA21C8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REST API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 목록</a:t>
            </a:r>
          </a:p>
        </p:txBody>
      </p:sp>
      <p:graphicFrame>
        <p:nvGraphicFramePr>
          <p:cNvPr id="7" name="표 5">
            <a:extLst>
              <a:ext uri="{FF2B5EF4-FFF2-40B4-BE49-F238E27FC236}">
                <a16:creationId xmlns:a16="http://schemas.microsoft.com/office/drawing/2014/main" id="{4733012E-8DA4-F7ED-694F-28E87BE58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872398"/>
              </p:ext>
            </p:extLst>
          </p:nvPr>
        </p:nvGraphicFramePr>
        <p:xfrm>
          <a:off x="828583" y="2784763"/>
          <a:ext cx="16648927" cy="673330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185344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694218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3165765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10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특정 게시글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BoardDetail-01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11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/boards/create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작성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12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PUT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게시글 수정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BoardDetail-01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13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DELETE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게시글 삭제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BoardDetail-01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14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/boards/{id}/like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게시글 좋아요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BoardDetail-01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15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/comments/public/board/{</a:t>
                      </a:r>
                      <a:r>
                        <a:rPr lang="en-US" altLang="ko-KR" sz="2000" dirty="0" err="1"/>
                        <a:t>boardId</a:t>
                      </a:r>
                      <a:r>
                        <a:rPr lang="en-US" altLang="ko-KR" sz="2000" dirty="0"/>
                        <a:t>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게시글의 모든 댓글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BoardDetail-01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16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/comments/public/{id}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특정 댓글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99303991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17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/comments/create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작성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BoardDetail-01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330929686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18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PUT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수정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BoardDetail-01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9478428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19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DELETE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삭제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BoardDetail-01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46385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94393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C022A468-6DB4-80E2-CAD7-014C4BDA21C8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REST API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 목록</a:t>
            </a:r>
          </a:p>
        </p:txBody>
      </p:sp>
      <p:graphicFrame>
        <p:nvGraphicFramePr>
          <p:cNvPr id="7" name="표 5">
            <a:extLst>
              <a:ext uri="{FF2B5EF4-FFF2-40B4-BE49-F238E27FC236}">
                <a16:creationId xmlns:a16="http://schemas.microsoft.com/office/drawing/2014/main" id="{4733012E-8DA4-F7ED-694F-28E87BE587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825329"/>
              </p:ext>
            </p:extLst>
          </p:nvPr>
        </p:nvGraphicFramePr>
        <p:xfrm>
          <a:off x="828583" y="2784763"/>
          <a:ext cx="16648927" cy="68210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129926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289964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625437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20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POST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/comments/{id}/like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좋아요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BoardDetail-01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21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/images/{id}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이미지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22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/locations/all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모든 관광지 위치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TouristSpots-01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23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/locations/image/{id}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특정 관광지 위치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Map-01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69982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24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transinfo</a:t>
                      </a:r>
                      <a:r>
                        <a:rPr lang="en-US" altLang="ko-KR" sz="2000" dirty="0"/>
                        <a:t>/all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분류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Map-01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25</a:t>
                      </a:r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GET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tourtrans</a:t>
                      </a:r>
                      <a:r>
                        <a:rPr lang="en-US" altLang="ko-KR" sz="2000" dirty="0"/>
                        <a:t>/{</a:t>
                      </a:r>
                      <a:r>
                        <a:rPr lang="en-US" altLang="ko-KR" sz="2000" dirty="0" err="1"/>
                        <a:t>keyId</a:t>
                      </a:r>
                      <a:r>
                        <a:rPr lang="en-US" altLang="ko-KR" sz="2000" dirty="0"/>
                        <a:t>}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특정 관광지 대중교통 정보 조회</a:t>
                      </a: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dirty="0"/>
                        <a:t>Map-01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l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99303991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330929686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1094784282"/>
                  </a:ext>
                </a:extLst>
              </a:tr>
              <a:tr h="612119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/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149587" marR="149587" marT="74794" marB="74794" anchor="ctr"/>
                </a:tc>
                <a:extLst>
                  <a:ext uri="{0D108BD9-81ED-4DB2-BD59-A6C34878D82A}">
                    <a16:rowId xmlns:a16="http://schemas.microsoft.com/office/drawing/2014/main" val="4638576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03727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C022A468-6DB4-80E2-CAD7-014C4BDA21C8}"/>
              </a:ext>
            </a:extLst>
          </p:cNvPr>
          <p:cNvSpPr txBox="1"/>
          <p:nvPr/>
        </p:nvSpPr>
        <p:spPr>
          <a:xfrm>
            <a:off x="544810" y="586759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REST API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상세 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EEC16D0B-5895-F583-C173-74C1B8348D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7393125"/>
              </p:ext>
            </p:extLst>
          </p:nvPr>
        </p:nvGraphicFramePr>
        <p:xfrm>
          <a:off x="819535" y="1962204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624152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630245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/auth//signup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회원가입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SignUpForm-01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E5BA0BA-02B0-4A10-96A7-4EC85FCEBF01}"/>
              </a:ext>
            </a:extLst>
          </p:cNvPr>
          <p:cNvGraphicFramePr>
            <a:graphicFrameLocks noGrp="1"/>
          </p:cNvGraphicFramePr>
          <p:nvPr/>
        </p:nvGraphicFramePr>
        <p:xfrm>
          <a:off x="819535" y="3326775"/>
          <a:ext cx="16648928" cy="2370291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3962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5487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71634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 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/auth/signup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fr-FR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fr-FR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{ "username": "string", </a:t>
                      </a:r>
                    </a:p>
                    <a:p>
                      <a:pPr latinLnBrk="1"/>
                      <a:r>
                        <a:rPr lang="en-US" altLang="ko-KR" sz="2000" dirty="0"/>
                        <a:t>"password": "string", </a:t>
                      </a:r>
                    </a:p>
                    <a:p>
                      <a:pPr latinLnBrk="1"/>
                      <a:r>
                        <a:rPr lang="en-US" altLang="ko-KR" sz="2000" dirty="0"/>
                        <a:t>"nickname": "string" }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31005161-505C-4609-ADD7-C759466D83BF}"/>
              </a:ext>
            </a:extLst>
          </p:cNvPr>
          <p:cNvGraphicFramePr>
            <a:graphicFrameLocks noGrp="1"/>
          </p:cNvGraphicFramePr>
          <p:nvPr/>
        </p:nvGraphicFramePr>
        <p:xfrm>
          <a:off x="819535" y="5887365"/>
          <a:ext cx="16648928" cy="3686062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4835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6142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4823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en-US" altLang="ko-KR" sz="2000" dirty="0"/>
                    </a:p>
                    <a:p>
                      <a:pPr algn="ctr" latinLnBrk="1"/>
                      <a:r>
                        <a:rPr lang="en-US" altLang="ko-KR" sz="2000" dirty="0"/>
                        <a:t>HTTP/1.1 201 Created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</a:p>
                    <a:p>
                      <a:pPr algn="ctr" latinLnBrk="1"/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"username": "admin@test.com",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"nickname":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"enabled": false,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"role": "ROLE_MEMBER",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joinDate</a:t>
                      </a:r>
                      <a:r>
                        <a:rPr lang="en-US" altLang="ko-KR" sz="2000" b="0" dirty="0"/>
                        <a:t>": "2024-08-21T10:00:00"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88025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HTTP/1.1 409 Conflict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 "error": "</a:t>
                      </a:r>
                      <a:r>
                        <a:rPr lang="ko-KR" altLang="en-US" sz="2000" b="0" dirty="0"/>
                        <a:t>이미 사용 중인 사용자 이름입니다</a:t>
                      </a:r>
                      <a:r>
                        <a:rPr lang="en-US" altLang="ko-KR" sz="2000" b="0" dirty="0"/>
                        <a:t>."}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39557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77279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2479236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393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 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/auth/verify?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token=abc123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dirty="0"/>
                        <a:t>없음</a:t>
                      </a:r>
                      <a:r>
                        <a:rPr lang="ko-KR" altLang="en-US" sz="2000" u="none" strike="noStrike" dirty="0">
                          <a:effectLst/>
                        </a:rPr>
                        <a:t>　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6064584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9650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{ "message": "</a:t>
                      </a:r>
                      <a:r>
                        <a:rPr lang="ko-KR" altLang="en-US" sz="2000" dirty="0"/>
                        <a:t>이메일 인증이 성공적으로 완료되었습니다</a:t>
                      </a:r>
                      <a:r>
                        <a:rPr lang="en-US" altLang="ko-KR" sz="2000" dirty="0"/>
                        <a:t>." }</a:t>
                      </a:r>
                      <a:endParaRPr lang="en-US" altLang="ko-KR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965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HTTP/1.1 400 Bad Request 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u="none" strike="noStrike" dirty="0">
                        <a:effectLst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 "error": "</a:t>
                      </a:r>
                      <a:r>
                        <a:rPr lang="ko-KR" altLang="en-US" sz="2000" b="0" dirty="0"/>
                        <a:t>유효하지 않거나</a:t>
                      </a:r>
                      <a:r>
                        <a:rPr lang="en-US" altLang="ko-KR" sz="2000" b="0" dirty="0"/>
                        <a:t>, </a:t>
                      </a:r>
                      <a:r>
                        <a:rPr lang="ko-KR" altLang="en-US" sz="2000" b="0" dirty="0"/>
                        <a:t>만료된 인증 토큰입니다</a:t>
                      </a:r>
                      <a:r>
                        <a:rPr lang="en-US" altLang="ko-KR" sz="2000" b="0" dirty="0"/>
                        <a:t>."}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146276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A5EC310-F2E8-41C9-865C-DB2F2B2C1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5224857"/>
              </p:ext>
            </p:extLst>
          </p:nvPr>
        </p:nvGraphicFramePr>
        <p:xfrm>
          <a:off x="819534" y="1000549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3702029537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3233980850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1485410126"/>
                    </a:ext>
                  </a:extLst>
                </a:gridCol>
                <a:gridCol w="5651862">
                  <a:extLst>
                    <a:ext uri="{9D8B030D-6E8A-4147-A177-3AD203B41FA5}">
                      <a16:colId xmlns:a16="http://schemas.microsoft.com/office/drawing/2014/main" val="2272857776"/>
                    </a:ext>
                  </a:extLst>
                </a:gridCol>
                <a:gridCol w="2602535">
                  <a:extLst>
                    <a:ext uri="{9D8B030D-6E8A-4147-A177-3AD203B41FA5}">
                      <a16:colId xmlns:a16="http://schemas.microsoft.com/office/drawing/2014/main" val="861811755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599756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/auth/verify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회원가입 이메일 인증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SignUpForm-01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1353623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534135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2479236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393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/auth/find-</a:t>
                      </a:r>
                      <a:r>
                        <a:rPr lang="en-US" altLang="ko-KR" sz="2000" dirty="0" err="1"/>
                        <a:t>usernickname</a:t>
                      </a:r>
                      <a:r>
                        <a:rPr lang="en-US" altLang="ko-KR" sz="2000" dirty="0"/>
                        <a:t>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fr-FR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fr-FR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000" dirty="0"/>
                        <a:t>{ "nickname": "string"}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6064584"/>
          <a:ext cx="16648928" cy="328631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9650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{</a:t>
                      </a:r>
                    </a:p>
                    <a:p>
                      <a:pPr latinLnBrk="1"/>
                      <a:r>
                        <a:rPr lang="en-US" altLang="ko-KR" sz="2000" dirty="0"/>
                        <a:t>  "username": "found_username@test.com"</a:t>
                      </a:r>
                    </a:p>
                    <a:p>
                      <a:pPr latinLnBrk="1"/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965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u="none" strike="noStrike" dirty="0">
                        <a:effectLst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해당 이메일과 닉네임으로 등록된 계정을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146276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A5EC310-F2E8-41C9-865C-DB2F2B2C1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9189539"/>
              </p:ext>
            </p:extLst>
          </p:nvPr>
        </p:nvGraphicFramePr>
        <p:xfrm>
          <a:off x="819534" y="1000549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3702029537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3233980850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1485410126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2272857776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861811755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599756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3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/auth/find-</a:t>
                      </a:r>
                      <a:r>
                        <a:rPr lang="en-US" altLang="ko-KR" sz="2000" dirty="0" err="1"/>
                        <a:t>usernickname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닉네임으로 아이디 찾기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EmailFind-01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1353623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89489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2479236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393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fr-FR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fr-FR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000" dirty="0"/>
                        <a:t>{</a:t>
                      </a:r>
                    </a:p>
                    <a:p>
                      <a:pPr algn="l" fontAlgn="ctr"/>
                      <a:r>
                        <a:rPr lang="en-US" altLang="ko-KR" sz="2000" dirty="0"/>
                        <a:t>  "username": "string"</a:t>
                      </a:r>
                    </a:p>
                    <a:p>
                      <a:pPr algn="l" fontAlgn="ctr"/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6064584"/>
          <a:ext cx="16648928" cy="328631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9650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{</a:t>
                      </a:r>
                    </a:p>
                    <a:p>
                      <a:pPr latinLnBrk="1"/>
                      <a:r>
                        <a:rPr lang="en-US" altLang="ko-KR" sz="2000" dirty="0"/>
                        <a:t>  "message": "</a:t>
                      </a:r>
                      <a:r>
                        <a:rPr lang="ko-KR" altLang="en-US" sz="2000" dirty="0"/>
                        <a:t>비밀번호 재설정 링크가 전송되었습니다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pPr latinLnBrk="1"/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965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u="none" strike="noStrike" dirty="0">
                        <a:effectLst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해당 이메일 주소로 등록된 계정을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146276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A5EC310-F2E8-41C9-865C-DB2F2B2C1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8291286"/>
              </p:ext>
            </p:extLst>
          </p:nvPr>
        </p:nvGraphicFramePr>
        <p:xfrm>
          <a:off x="819534" y="1000549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3702029537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3233980850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1485410126"/>
                    </a:ext>
                  </a:extLst>
                </a:gridCol>
                <a:gridCol w="5665717">
                  <a:extLst>
                    <a:ext uri="{9D8B030D-6E8A-4147-A177-3AD203B41FA5}">
                      <a16:colId xmlns:a16="http://schemas.microsoft.com/office/drawing/2014/main" val="2272857776"/>
                    </a:ext>
                  </a:extLst>
                </a:gridCol>
                <a:gridCol w="2588680">
                  <a:extLst>
                    <a:ext uri="{9D8B030D-6E8A-4147-A177-3AD203B41FA5}">
                      <a16:colId xmlns:a16="http://schemas.microsoft.com/office/drawing/2014/main" val="861811755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599756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4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비밀번호 재설정 링크 요청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PasswordReset-01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1353623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03406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2479236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393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/auth/reset-password-form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fr-FR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fr-FR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2000" dirty="0"/>
                        <a:t>{</a:t>
                      </a:r>
                    </a:p>
                    <a:p>
                      <a:pPr algn="l" fontAlgn="ctr"/>
                      <a:r>
                        <a:rPr lang="en-US" altLang="ko-KR" sz="2000" dirty="0"/>
                        <a:t>  "token": "string",</a:t>
                      </a:r>
                    </a:p>
                    <a:p>
                      <a:pPr algn="l" fontAlgn="ctr"/>
                      <a:r>
                        <a:rPr lang="en-US" altLang="ko-KR" sz="2000" dirty="0"/>
                        <a:t>  "</a:t>
                      </a:r>
                      <a:r>
                        <a:rPr lang="en-US" altLang="ko-KR" sz="2000" dirty="0" err="1"/>
                        <a:t>newPassword</a:t>
                      </a:r>
                      <a:r>
                        <a:rPr lang="en-US" altLang="ko-KR" sz="2000" dirty="0"/>
                        <a:t>": "string"</a:t>
                      </a:r>
                    </a:p>
                    <a:p>
                      <a:pPr algn="l" fontAlgn="ctr"/>
                      <a:r>
                        <a:rPr lang="en-US" altLang="ko-KR" sz="2000" dirty="0"/>
                        <a:t>}</a:t>
                      </a:r>
                    </a:p>
                    <a:p>
                      <a:pPr algn="l" fontAlgn="ctr"/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6064584"/>
          <a:ext cx="16648928" cy="359111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9650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application/json</a:t>
                      </a:r>
                    </a:p>
                    <a:p>
                      <a:pPr algn="ctr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new_jwt_token</a:t>
                      </a:r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{</a:t>
                      </a:r>
                    </a:p>
                    <a:p>
                      <a:pPr latinLnBrk="1"/>
                      <a:r>
                        <a:rPr lang="en-US" altLang="ko-KR" sz="2000" dirty="0"/>
                        <a:t>  "message": "</a:t>
                      </a:r>
                      <a:r>
                        <a:rPr lang="ko-KR" altLang="en-US" sz="2000" dirty="0"/>
                        <a:t>비밀번호가 성공적으로 재설정되었으며</a:t>
                      </a:r>
                      <a:r>
                        <a:rPr lang="en-US" altLang="ko-KR" sz="2000" dirty="0"/>
                        <a:t>, </a:t>
                      </a:r>
                      <a:r>
                        <a:rPr lang="ko-KR" altLang="en-US" sz="2000" dirty="0"/>
                        <a:t>새로운 토큰이 생성되었습니다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pPr latinLnBrk="1"/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965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HTTP/1.1 400 Bad Request</a:t>
                      </a:r>
                    </a:p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u="none" strike="noStrike" dirty="0">
                        <a:effectLst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유효하지 않거나 만료된 토큰입니다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0146276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CA5EC310-F2E8-41C9-865C-DB2F2B2C1C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5035397"/>
              </p:ext>
            </p:extLst>
          </p:nvPr>
        </p:nvGraphicFramePr>
        <p:xfrm>
          <a:off x="819534" y="1000549"/>
          <a:ext cx="16635432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22971">
                  <a:extLst>
                    <a:ext uri="{9D8B030D-6E8A-4147-A177-3AD203B41FA5}">
                      <a16:colId xmlns:a16="http://schemas.microsoft.com/office/drawing/2014/main" val="3702029537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3233980850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1485410126"/>
                    </a:ext>
                  </a:extLst>
                </a:gridCol>
                <a:gridCol w="5790049">
                  <a:extLst>
                    <a:ext uri="{9D8B030D-6E8A-4147-A177-3AD203B41FA5}">
                      <a16:colId xmlns:a16="http://schemas.microsoft.com/office/drawing/2014/main" val="2272857776"/>
                    </a:ext>
                  </a:extLst>
                </a:gridCol>
                <a:gridCol w="2464348">
                  <a:extLst>
                    <a:ext uri="{9D8B030D-6E8A-4147-A177-3AD203B41FA5}">
                      <a16:colId xmlns:a16="http://schemas.microsoft.com/office/drawing/2014/main" val="861811755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599756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5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/auth/reset-password-form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비밀번호 재설정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PasswordFind-01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13536232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69202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2479237"/>
          <a:ext cx="16648928" cy="2475999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5708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6797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80459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/login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fr-FR" altLang="ko-KR" sz="2000" b="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fr-FR" altLang="ko-KR" sz="2000" b="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{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"username": "string",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"password": "string"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5143499"/>
          <a:ext cx="16648928" cy="4200716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533525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"id": 1,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"username": "admin@test.com",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"nickname": "Admin",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"token": "</a:t>
                      </a:r>
                      <a:r>
                        <a:rPr lang="en-US" altLang="ko-KR" sz="2000" b="0" dirty="0" err="1"/>
                        <a:t>jwt_token</a:t>
                      </a:r>
                      <a:r>
                        <a:rPr lang="en-US" altLang="ko-KR" sz="2000" b="0" dirty="0"/>
                        <a:t>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7667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HTTP/1.1 401 Unauthorized (</a:t>
                      </a:r>
                      <a:r>
                        <a:rPr lang="ko-KR" altLang="en-US" sz="2000" dirty="0"/>
                        <a:t>실패 시</a:t>
                      </a:r>
                      <a:r>
                        <a:rPr lang="en-US" altLang="ko-KR" sz="200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 "error": "</a:t>
                      </a:r>
                      <a:r>
                        <a:rPr lang="ko-KR" altLang="en-US" sz="2000" b="0" dirty="0"/>
                        <a:t>이메일 인증 절차를 진행하십시오</a:t>
                      </a:r>
                      <a:r>
                        <a:rPr lang="en-US" altLang="ko-KR" sz="2000" b="0" dirty="0"/>
                        <a:t>."}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2356665"/>
                  </a:ext>
                </a:extLst>
              </a:tr>
              <a:tr h="7667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{"error": "</a:t>
                      </a:r>
                      <a:r>
                        <a:rPr lang="ko-KR" altLang="en-US" sz="2000" b="0" dirty="0"/>
                        <a:t>로그인 실패</a:t>
                      </a:r>
                      <a:r>
                        <a:rPr lang="en-US" altLang="ko-KR" sz="2000" b="0" dirty="0"/>
                        <a:t>"}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94662047"/>
                  </a:ext>
                </a:extLst>
              </a:tr>
            </a:tbl>
          </a:graphicData>
        </a:graphic>
      </p:graphicFrame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701B8F36-ABF0-4A80-9D79-FE23018758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563139"/>
              </p:ext>
            </p:extLst>
          </p:nvPr>
        </p:nvGraphicFramePr>
        <p:xfrm>
          <a:off x="807800" y="99693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6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/login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로그인 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LoginForm-01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1920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1C9EB"/>
        </a:solidFill>
        <a:effectLst/>
      </p:bgPr>
    </p:bg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/>
          <p:nvPr/>
        </p:nvSpPr>
        <p:spPr>
          <a:xfrm>
            <a:off x="448128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" name="Google Shape;89;p13">
            <a:extLst>
              <a:ext uri="{FF2B5EF4-FFF2-40B4-BE49-F238E27FC236}">
                <a16:creationId xmlns:a16="http://schemas.microsoft.com/office/drawing/2014/main" id="{9DB3A199-E7C3-7C51-C635-C782348FEABD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활용데이터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sp>
        <p:nvSpPr>
          <p:cNvPr id="23" name="Google Shape;660;p31">
            <a:extLst>
              <a:ext uri="{FF2B5EF4-FFF2-40B4-BE49-F238E27FC236}">
                <a16:creationId xmlns:a16="http://schemas.microsoft.com/office/drawing/2014/main" id="{7329AA64-ABB8-7F02-0E9E-65BC5254758D}"/>
              </a:ext>
            </a:extLst>
          </p:cNvPr>
          <p:cNvSpPr txBox="1"/>
          <p:nvPr/>
        </p:nvSpPr>
        <p:spPr>
          <a:xfrm>
            <a:off x="727363" y="5868278"/>
            <a:ext cx="16833273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20000" lvl="2">
              <a:lnSpc>
                <a:spcPct val="120000"/>
              </a:lnSpc>
            </a:pPr>
            <a:r>
              <a:rPr lang="ko-KR" altLang="en-US" sz="2300" b="1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주요 관광지 정보 제공</a:t>
            </a:r>
            <a:r>
              <a:rPr lang="en-US" altLang="ko-KR" sz="2300" b="1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:</a:t>
            </a:r>
            <a:endParaRPr lang="en-US" altLang="ko-KR" sz="2300" dirty="0">
              <a:latin typeface="휴먼엑스포" panose="02030504000101010101" pitchFamily="18" charset="-127"/>
              <a:ea typeface="휴먼엑스포" panose="02030504000101010101" pitchFamily="18" charset="-127"/>
              <a:cs typeface="Heebo"/>
              <a:sym typeface="Heebo"/>
            </a:endParaRPr>
          </a:p>
          <a:p>
            <a:pPr marL="720000" lvl="2">
              <a:lnSpc>
                <a:spcPct val="120000"/>
              </a:lnSpc>
            </a:pP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부산의 주요 관광지에 대한 정보를 제공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(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위치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설명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사진 등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).</a:t>
            </a:r>
          </a:p>
          <a:p>
            <a:pPr marL="720000" lvl="2">
              <a:lnSpc>
                <a:spcPct val="120000"/>
              </a:lnSpc>
            </a:pP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관광지의 위치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역사적 배경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주변 시설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관광객 리뷰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평가 등을 포함</a:t>
            </a:r>
            <a:endParaRPr lang="en-US" altLang="ko-KR" sz="2300" dirty="0">
              <a:latin typeface="휴먼엑스포" panose="02030504000101010101" pitchFamily="18" charset="-127"/>
              <a:ea typeface="휴먼엑스포" panose="02030504000101010101" pitchFamily="18" charset="-127"/>
              <a:cs typeface="Heebo"/>
              <a:sym typeface="Heebo"/>
            </a:endParaRPr>
          </a:p>
        </p:txBody>
      </p:sp>
      <p:sp>
        <p:nvSpPr>
          <p:cNvPr id="25" name="Google Shape;90;p13">
            <a:extLst>
              <a:ext uri="{FF2B5EF4-FFF2-40B4-BE49-F238E27FC236}">
                <a16:creationId xmlns:a16="http://schemas.microsoft.com/office/drawing/2014/main" id="{970C2754-F6F1-2701-BC2B-8C1D134CDA02}"/>
              </a:ext>
            </a:extLst>
          </p:cNvPr>
          <p:cNvSpPr txBox="1"/>
          <p:nvPr/>
        </p:nvSpPr>
        <p:spPr>
          <a:xfrm>
            <a:off x="432633" y="4689528"/>
            <a:ext cx="17306682" cy="907941"/>
          </a:xfrm>
          <a:prstGeom prst="rect">
            <a:avLst/>
          </a:prstGeom>
          <a:solidFill>
            <a:srgbClr val="4C6FBF"/>
          </a:solidFill>
          <a:ln>
            <a:solidFill>
              <a:srgbClr val="4C6FBF"/>
            </a:solidFill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 algn="ctr">
              <a:lnSpc>
                <a:spcPct val="118002"/>
              </a:lnSpc>
              <a:buNone/>
              <a:defRPr sz="5000">
                <a:solidFill>
                  <a:srgbClr val="B1C9EB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</a:defRPr>
            </a:lvl1pPr>
          </a:lstStyle>
          <a:p>
            <a:pPr marL="720000" algn="l"/>
            <a:r>
              <a:rPr lang="ko-KR" altLang="en-US" spc="100" dirty="0">
                <a:solidFill>
                  <a:schemeClr val="bg1"/>
                </a:solidFill>
              </a:rPr>
              <a:t>주요 컨텐츠</a:t>
            </a:r>
            <a:endParaRPr spc="100" dirty="0">
              <a:solidFill>
                <a:schemeClr val="bg1"/>
              </a:solidFill>
            </a:endParaRPr>
          </a:p>
        </p:txBody>
      </p:sp>
      <p:sp>
        <p:nvSpPr>
          <p:cNvPr id="28" name="Google Shape;660;p31">
            <a:extLst>
              <a:ext uri="{FF2B5EF4-FFF2-40B4-BE49-F238E27FC236}">
                <a16:creationId xmlns:a16="http://schemas.microsoft.com/office/drawing/2014/main" id="{9B81FBC8-1D5D-5F0C-D804-9B7529EC7FC0}"/>
              </a:ext>
            </a:extLst>
          </p:cNvPr>
          <p:cNvSpPr txBox="1"/>
          <p:nvPr/>
        </p:nvSpPr>
        <p:spPr>
          <a:xfrm>
            <a:off x="677084" y="7838014"/>
            <a:ext cx="16833273" cy="127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20000" lvl="2">
              <a:lnSpc>
                <a:spcPct val="120000"/>
              </a:lnSpc>
            </a:pPr>
            <a:r>
              <a:rPr lang="ko-KR" altLang="en-US" sz="2300" b="1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대중교통 정보 제공</a:t>
            </a:r>
            <a:r>
              <a:rPr lang="en-US" altLang="ko-KR" sz="2300" b="1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:</a:t>
            </a:r>
            <a:endParaRPr lang="en-US" altLang="ko-KR" sz="2300" dirty="0">
              <a:latin typeface="휴먼엑스포" panose="02030504000101010101" pitchFamily="18" charset="-127"/>
              <a:ea typeface="휴먼엑스포" panose="02030504000101010101" pitchFamily="18" charset="-127"/>
              <a:cs typeface="Heebo"/>
              <a:sym typeface="Heebo"/>
            </a:endParaRPr>
          </a:p>
          <a:p>
            <a:pPr marL="720000" lvl="2">
              <a:lnSpc>
                <a:spcPct val="120000"/>
              </a:lnSpc>
            </a:pP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관광지로 이동하는 도보 여행자를 위해 도보 여행지와 인접한 대중교통 정보 제공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. </a:t>
            </a:r>
          </a:p>
          <a:p>
            <a:pPr marL="720000" lvl="2">
              <a:lnSpc>
                <a:spcPct val="120000"/>
              </a:lnSpc>
            </a:pP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가까운 버스 정류장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지하철 역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,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택시 </a:t>
            </a:r>
            <a:r>
              <a:rPr lang="ko-KR" altLang="en-US" sz="2300" dirty="0" err="1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승차장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 등을 안내 </a:t>
            </a:r>
            <a:r>
              <a:rPr lang="en-US" altLang="ko-KR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+ </a:t>
            </a:r>
            <a:r>
              <a:rPr lang="ko-KR" altLang="en-US" sz="2300" dirty="0"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  <a:sym typeface="Heebo"/>
              </a:rPr>
              <a:t>추천 시스템</a:t>
            </a:r>
            <a:endParaRPr lang="en-US" altLang="ko-KR" sz="2300" dirty="0">
              <a:latin typeface="휴먼엑스포" panose="02030504000101010101" pitchFamily="18" charset="-127"/>
              <a:ea typeface="휴먼엑스포" panose="02030504000101010101" pitchFamily="18" charset="-127"/>
              <a:cs typeface="Heebo"/>
              <a:sym typeface="Heebo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D8C0A951-FE91-4D85-B74F-2E6CEE379386}"/>
              </a:ext>
            </a:extLst>
          </p:cNvPr>
          <p:cNvGrpSpPr/>
          <p:nvPr/>
        </p:nvGrpSpPr>
        <p:grpSpPr>
          <a:xfrm>
            <a:off x="877178" y="2873409"/>
            <a:ext cx="16417591" cy="1391693"/>
            <a:chOff x="2597772" y="3442735"/>
            <a:chExt cx="15910484" cy="1368363"/>
          </a:xfrm>
        </p:grpSpPr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19662D9-3422-42CD-AE4F-363121DDF3AC}"/>
                </a:ext>
              </a:extLst>
            </p:cNvPr>
            <p:cNvGrpSpPr/>
            <p:nvPr/>
          </p:nvGrpSpPr>
          <p:grpSpPr>
            <a:xfrm>
              <a:off x="2597772" y="3442735"/>
              <a:ext cx="1280026" cy="1317605"/>
              <a:chOff x="1544755" y="4333660"/>
              <a:chExt cx="944583" cy="988860"/>
            </a:xfrm>
          </p:grpSpPr>
          <p:grpSp>
            <p:nvGrpSpPr>
              <p:cNvPr id="12" name="Google Shape;261;p21">
                <a:extLst>
                  <a:ext uri="{FF2B5EF4-FFF2-40B4-BE49-F238E27FC236}">
                    <a16:creationId xmlns:a16="http://schemas.microsoft.com/office/drawing/2014/main" id="{53B0847C-0C87-4C64-929E-9258DDFF587D}"/>
                  </a:ext>
                </a:extLst>
              </p:cNvPr>
              <p:cNvGrpSpPr/>
              <p:nvPr/>
            </p:nvGrpSpPr>
            <p:grpSpPr>
              <a:xfrm>
                <a:off x="1544755" y="4333660"/>
                <a:ext cx="944583" cy="988860"/>
                <a:chOff x="0" y="-38100"/>
                <a:chExt cx="812800" cy="850900"/>
              </a:xfrm>
            </p:grpSpPr>
            <p:sp>
              <p:nvSpPr>
                <p:cNvPr id="14" name="Google Shape;262;p21">
                  <a:extLst>
                    <a:ext uri="{FF2B5EF4-FFF2-40B4-BE49-F238E27FC236}">
                      <a16:creationId xmlns:a16="http://schemas.microsoft.com/office/drawing/2014/main" id="{2C4BAB31-ECE0-46D2-9A59-C77C689A2BDB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812800" cy="812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12800" h="812800" extrusionOk="0">
                      <a:moveTo>
                        <a:pt x="131138" y="0"/>
                      </a:moveTo>
                      <a:lnTo>
                        <a:pt x="681662" y="0"/>
                      </a:lnTo>
                      <a:cubicBezTo>
                        <a:pt x="716442" y="0"/>
                        <a:pt x="749797" y="13816"/>
                        <a:pt x="774391" y="38409"/>
                      </a:cubicBezTo>
                      <a:cubicBezTo>
                        <a:pt x="798984" y="63003"/>
                        <a:pt x="812800" y="96358"/>
                        <a:pt x="812800" y="131138"/>
                      </a:cubicBezTo>
                      <a:lnTo>
                        <a:pt x="812800" y="681662"/>
                      </a:lnTo>
                      <a:cubicBezTo>
                        <a:pt x="812800" y="716442"/>
                        <a:pt x="798984" y="749797"/>
                        <a:pt x="774391" y="774391"/>
                      </a:cubicBezTo>
                      <a:cubicBezTo>
                        <a:pt x="749797" y="798984"/>
                        <a:pt x="716442" y="812800"/>
                        <a:pt x="681662" y="812800"/>
                      </a:cubicBezTo>
                      <a:lnTo>
                        <a:pt x="131138" y="812800"/>
                      </a:lnTo>
                      <a:cubicBezTo>
                        <a:pt x="96358" y="812800"/>
                        <a:pt x="63003" y="798984"/>
                        <a:pt x="38409" y="774391"/>
                      </a:cubicBezTo>
                      <a:cubicBezTo>
                        <a:pt x="13816" y="749797"/>
                        <a:pt x="0" y="716442"/>
                        <a:pt x="0" y="681662"/>
                      </a:cubicBezTo>
                      <a:lnTo>
                        <a:pt x="0" y="131138"/>
                      </a:lnTo>
                      <a:cubicBezTo>
                        <a:pt x="0" y="96358"/>
                        <a:pt x="13816" y="63003"/>
                        <a:pt x="38409" y="38409"/>
                      </a:cubicBezTo>
                      <a:cubicBezTo>
                        <a:pt x="63003" y="13816"/>
                        <a:pt x="96358" y="0"/>
                        <a:pt x="131138" y="0"/>
                      </a:cubicBezTo>
                      <a:close/>
                    </a:path>
                  </a:pathLst>
                </a:custGeom>
                <a:solidFill>
                  <a:srgbClr val="B1C9EB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5" name="Google Shape;263;p21">
                  <a:extLst>
                    <a:ext uri="{FF2B5EF4-FFF2-40B4-BE49-F238E27FC236}">
                      <a16:creationId xmlns:a16="http://schemas.microsoft.com/office/drawing/2014/main" id="{0CF95D3C-98E7-478D-909B-05142ACF93C9}"/>
                    </a:ext>
                  </a:extLst>
                </p:cNvPr>
                <p:cNvSpPr txBox="1"/>
                <p:nvPr/>
              </p:nvSpPr>
              <p:spPr>
                <a:xfrm>
                  <a:off x="0" y="-38100"/>
                  <a:ext cx="670090" cy="70150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50800" tIns="50800" rIns="50800" bIns="50800" anchor="ctr" anchorCtr="0">
                  <a:noAutofit/>
                </a:bodyPr>
                <a:lstStyle/>
                <a:p>
                  <a:pPr marL="0" marR="0" lvl="0" indent="0" algn="ctr" rtl="0">
                    <a:lnSpc>
                      <a:spcPct val="186611"/>
                    </a:lnSpc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 sz="1800" b="0" i="0" u="none" strike="noStrike" cap="none">
                    <a:solidFill>
                      <a:schemeClr val="dk1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sp>
            <p:nvSpPr>
              <p:cNvPr id="13" name="Google Shape;270;p21">
                <a:extLst>
                  <a:ext uri="{FF2B5EF4-FFF2-40B4-BE49-F238E27FC236}">
                    <a16:creationId xmlns:a16="http://schemas.microsoft.com/office/drawing/2014/main" id="{652A9214-A171-4912-B5DA-07A905741E54}"/>
                  </a:ext>
                </a:extLst>
              </p:cNvPr>
              <p:cNvSpPr/>
              <p:nvPr/>
            </p:nvSpPr>
            <p:spPr>
              <a:xfrm>
                <a:off x="1710602" y="4599191"/>
                <a:ext cx="612888" cy="462452"/>
              </a:xfrm>
              <a:custGeom>
                <a:avLst/>
                <a:gdLst/>
                <a:ahLst/>
                <a:cxnLst/>
                <a:rect l="l" t="t" r="r" b="b"/>
                <a:pathLst>
                  <a:path w="612888" h="462452" extrusionOk="0">
                    <a:moveTo>
                      <a:pt x="0" y="0"/>
                    </a:moveTo>
                    <a:lnTo>
                      <a:pt x="612888" y="0"/>
                    </a:lnTo>
                    <a:lnTo>
                      <a:pt x="612888" y="462451"/>
                    </a:lnTo>
                    <a:lnTo>
                      <a:pt x="0" y="462451"/>
                    </a:lnTo>
                    <a:lnTo>
                      <a:pt x="0" y="0"/>
                    </a:lnTo>
                    <a:close/>
                  </a:path>
                </a:pathLst>
              </a:custGeom>
              <a:blipFill rotWithShape="1">
                <a:blip r:embed="rId3">
                  <a:alphaModFix/>
                </a:blip>
                <a:stretch>
                  <a:fillRect/>
                </a:stretch>
              </a:blipFill>
              <a:ln>
                <a:noFill/>
              </a:ln>
            </p:spPr>
          </p:sp>
        </p:grpSp>
        <p:sp>
          <p:nvSpPr>
            <p:cNvPr id="10" name="Google Shape;273;p21">
              <a:extLst>
                <a:ext uri="{FF2B5EF4-FFF2-40B4-BE49-F238E27FC236}">
                  <a16:creationId xmlns:a16="http://schemas.microsoft.com/office/drawing/2014/main" id="{6707D4E7-DEE3-4E1E-A469-C037C6F52BC9}"/>
                </a:ext>
              </a:extLst>
            </p:cNvPr>
            <p:cNvSpPr txBox="1"/>
            <p:nvPr/>
          </p:nvSpPr>
          <p:spPr>
            <a:xfrm>
              <a:off x="4105022" y="3468645"/>
              <a:ext cx="12817334" cy="51244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ctr" anchorCtr="0">
              <a:spAutoFit/>
            </a:bodyPr>
            <a:lstStyle/>
            <a:p>
              <a:pPr marL="0" marR="0" lvl="0" indent="0" algn="l" rtl="0">
                <a:lnSpc>
                  <a:spcPct val="111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3000" b="0" i="0" u="none" strike="noStrike" cap="none" dirty="0">
                  <a:solidFill>
                    <a:srgbClr val="7B96D4"/>
                  </a:solidFill>
                  <a:latin typeface="휴먼엑스포" panose="02030504000101010101" pitchFamily="18" charset="-127"/>
                  <a:ea typeface="휴먼엑스포" panose="02030504000101010101" pitchFamily="18" charset="-127"/>
                  <a:cs typeface="Heebo Black"/>
                  <a:sym typeface="Heebo Black"/>
                </a:rPr>
                <a:t>도보여행자를 위한 대중교통 인접 지역문화 관광지</a:t>
              </a:r>
              <a:endParaRPr lang="en-US" dirty="0">
                <a:latin typeface="휴먼엑스포" panose="02030504000101010101" pitchFamily="18" charset="-127"/>
                <a:ea typeface="휴먼엑스포" panose="02030504000101010101" pitchFamily="18" charset="-127"/>
              </a:endParaRPr>
            </a:p>
          </p:txBody>
        </p:sp>
        <p:sp>
          <p:nvSpPr>
            <p:cNvPr id="11" name="Google Shape;276;p21">
              <a:extLst>
                <a:ext uri="{FF2B5EF4-FFF2-40B4-BE49-F238E27FC236}">
                  <a16:creationId xmlns:a16="http://schemas.microsoft.com/office/drawing/2014/main" id="{3D94BA40-4B5B-4B3D-85AB-63CD9384011B}"/>
                </a:ext>
              </a:extLst>
            </p:cNvPr>
            <p:cNvSpPr txBox="1"/>
            <p:nvPr/>
          </p:nvSpPr>
          <p:spPr>
            <a:xfrm>
              <a:off x="4105022" y="4337122"/>
              <a:ext cx="14403234" cy="47397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1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2200" dirty="0">
                  <a:latin typeface="Heebo"/>
                  <a:ea typeface="Heebo"/>
                  <a:cs typeface="Heebo"/>
                  <a:sym typeface="Heebo"/>
                  <a:hlinkClick r:id="rId4"/>
                </a:rPr>
                <a:t>출처</a:t>
              </a:r>
              <a:r>
                <a:rPr lang="en-US" altLang="ko-KR" sz="2200" dirty="0">
                  <a:latin typeface="Heebo"/>
                  <a:ea typeface="Heebo"/>
                  <a:cs typeface="Heebo"/>
                  <a:sym typeface="Heebo"/>
                  <a:hlinkClick r:id="rId4"/>
                </a:rPr>
                <a:t>: </a:t>
              </a:r>
              <a:r>
                <a:rPr lang="ko-KR" altLang="en-US" sz="2200" dirty="0">
                  <a:latin typeface="Heebo"/>
                  <a:ea typeface="Heebo"/>
                  <a:cs typeface="Heebo"/>
                  <a:sym typeface="Heebo"/>
                  <a:hlinkClick r:id="rId4"/>
                </a:rPr>
                <a:t>한국 문화원 연합회</a:t>
              </a:r>
              <a:r>
                <a:rPr lang="en-US" altLang="ko-KR" sz="2200" dirty="0">
                  <a:latin typeface="Heebo"/>
                  <a:ea typeface="Heebo"/>
                  <a:cs typeface="Heebo"/>
                  <a:sym typeface="Heebo"/>
                  <a:hlinkClick r:id="rId4"/>
                </a:rPr>
                <a:t>(</a:t>
              </a:r>
              <a:r>
                <a:rPr lang="ko-KR" altLang="en-US" sz="2200" dirty="0" err="1">
                  <a:latin typeface="Heebo"/>
                  <a:ea typeface="Heebo"/>
                  <a:cs typeface="Heebo"/>
                  <a:sym typeface="Heebo"/>
                  <a:hlinkClick r:id="rId4"/>
                </a:rPr>
                <a:t>문화빅데이터</a:t>
              </a:r>
              <a:r>
                <a:rPr lang="en-US" altLang="ko-KR" sz="2200" dirty="0">
                  <a:latin typeface="Heebo"/>
                  <a:ea typeface="Heebo"/>
                  <a:cs typeface="Heebo"/>
                  <a:sym typeface="Heebo"/>
                  <a:hlinkClick r:id="rId4"/>
                </a:rPr>
                <a:t>)</a:t>
              </a:r>
              <a:r>
                <a:rPr lang="en-US" sz="2200" dirty="0">
                  <a:latin typeface="Heebo"/>
                  <a:ea typeface="Heebo"/>
                  <a:cs typeface="Heebo"/>
                  <a:sym typeface="Heebo"/>
                  <a:hlinkClick r:id="rId4"/>
                </a:rPr>
                <a:t> </a:t>
              </a:r>
              <a:endParaRPr lang="en-US" sz="2200" b="0" i="0" u="none" strike="noStrike" cap="none" dirty="0">
                <a:solidFill>
                  <a:srgbClr val="000000"/>
                </a:solidFill>
                <a:latin typeface="Heebo"/>
                <a:ea typeface="Heebo"/>
                <a:cs typeface="Heebo"/>
                <a:sym typeface="Heebo"/>
              </a:endParaRPr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2479236"/>
          <a:ext cx="16648928" cy="322186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39300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/info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r>
                        <a:rPr lang="ko-KR" altLang="en-US" sz="2000" u="none" strike="noStrike" dirty="0">
                          <a:effectLst/>
                        </a:rPr>
                        <a:t>　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6064584"/>
          <a:ext cx="16648928" cy="3254091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96501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"username": "admin@test.com",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"nickname": "Admin"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965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HTTP/1.1 401 Unauthorized 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인증이 필요합니다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575342"/>
                  </a:ext>
                </a:extLst>
              </a:tr>
            </a:tbl>
          </a:graphicData>
        </a:graphic>
      </p:graphicFrame>
      <p:graphicFrame>
        <p:nvGraphicFramePr>
          <p:cNvPr id="8" name="표 5">
            <a:extLst>
              <a:ext uri="{FF2B5EF4-FFF2-40B4-BE49-F238E27FC236}">
                <a16:creationId xmlns:a16="http://schemas.microsoft.com/office/drawing/2014/main" id="{7AB799EA-BAFB-4DDD-AAEF-BFEAFD52F0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0909812"/>
              </p:ext>
            </p:extLst>
          </p:nvPr>
        </p:nvGraphicFramePr>
        <p:xfrm>
          <a:off x="807800" y="99693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7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/info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내 정보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MyPage-01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32140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2226474"/>
          <a:ext cx="16648928" cy="1943080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6009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1755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31443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/my-boards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4376690"/>
          <a:ext cx="16648928" cy="5224509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5800905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5377023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8124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6115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3166057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[ {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"title": "First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"content": "Content of the 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viewCount</a:t>
                      </a:r>
                      <a:r>
                        <a:rPr lang="en-US" altLang="ko-KR" sz="2000" b="0" dirty="0"/>
                        <a:t>": 10,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likeCount</a:t>
                      </a:r>
                      <a:r>
                        <a:rPr lang="en-US" altLang="ko-KR" sz="2000" b="0" dirty="0"/>
                        <a:t>": 5,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"images": [ { "id": 1,"filename": "image1.png",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  "</a:t>
                      </a:r>
                      <a:r>
                        <a:rPr lang="en-US" altLang="ko-KR" sz="2000" b="0" dirty="0" err="1"/>
                        <a:t>mimeType</a:t>
                      </a:r>
                      <a:r>
                        <a:rPr lang="en-US" altLang="ko-KR" sz="2000" b="0" dirty="0"/>
                        <a:t>": "image/</a:t>
                      </a:r>
                      <a:r>
                        <a:rPr lang="en-US" altLang="ko-KR" sz="2000" b="0" dirty="0" err="1"/>
                        <a:t>png</a:t>
                      </a:r>
                      <a:r>
                        <a:rPr lang="en-US" altLang="ko-KR" sz="2000" b="0" dirty="0"/>
                        <a:t>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  "</a:t>
                      </a:r>
                      <a:r>
                        <a:rPr lang="en-US" altLang="ko-KR" sz="2000" b="0" dirty="0" err="1"/>
                        <a:t>url</a:t>
                      </a:r>
                      <a:r>
                        <a:rPr lang="en-US" altLang="ko-KR" sz="2000" b="0" dirty="0"/>
                        <a:t>": "/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/images/1"}]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}]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21604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HTTP/1.1 401 Unauthorized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인증이 필요합니다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2433219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7238925"/>
              </p:ext>
            </p:extLst>
          </p:nvPr>
        </p:nvGraphicFramePr>
        <p:xfrm>
          <a:off x="807800" y="99693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8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/my-boards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내 게시글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MyPage-01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56501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2479236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/my-comments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4421447"/>
          <a:ext cx="16648928" cy="497963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559666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558126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53092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9843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90715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[ 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"content": "This is a comment",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likeCount</a:t>
                      </a:r>
                      <a:r>
                        <a:rPr lang="en-US" altLang="ko-KR" sz="2000" b="0" dirty="0"/>
                        <a:t>": 3,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createdDate</a:t>
                      </a:r>
                      <a:r>
                        <a:rPr lang="en-US" altLang="ko-KR" sz="2000" b="0" dirty="0"/>
                        <a:t>": "2024-08-21T10:00:00"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} 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90715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HTTP/1.1 401 Unauthorized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인증이 필요합니다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98596097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3083973"/>
              </p:ext>
            </p:extLst>
          </p:nvPr>
        </p:nvGraphicFramePr>
        <p:xfrm>
          <a:off x="807800" y="99693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9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mypage</a:t>
                      </a:r>
                      <a:r>
                        <a:rPr lang="en-US" altLang="ko-KR" sz="2000" dirty="0"/>
                        <a:t>/my-comments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내 댓글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MyPage-01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446777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2113410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 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/boards/public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4469744"/>
          <a:ext cx="16648928" cy="4743663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559666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558126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53092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9843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381430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[[ {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"title": "First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"content": "Content of the 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viewCount</a:t>
                      </a:r>
                      <a:r>
                        <a:rPr lang="en-US" altLang="ko-KR" sz="2000" b="0" dirty="0"/>
                        <a:t>": 10,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likeCount</a:t>
                      </a:r>
                      <a:r>
                        <a:rPr lang="en-US" altLang="ko-KR" sz="2000" b="0" dirty="0"/>
                        <a:t>": 5,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"images": [ { "id": 1,"filename": "image1.png",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  "</a:t>
                      </a:r>
                      <a:r>
                        <a:rPr lang="en-US" altLang="ko-KR" sz="2000" b="0" dirty="0" err="1"/>
                        <a:t>mimeType</a:t>
                      </a:r>
                      <a:r>
                        <a:rPr lang="en-US" altLang="ko-KR" sz="2000" b="0" dirty="0"/>
                        <a:t>": "image/</a:t>
                      </a:r>
                      <a:r>
                        <a:rPr lang="en-US" altLang="ko-KR" sz="2000" b="0" dirty="0" err="1"/>
                        <a:t>png</a:t>
                      </a:r>
                      <a:r>
                        <a:rPr lang="en-US" altLang="ko-KR" sz="2000" b="0" dirty="0"/>
                        <a:t>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  "</a:t>
                      </a:r>
                      <a:r>
                        <a:rPr lang="en-US" altLang="ko-KR" sz="2000" b="0" dirty="0" err="1"/>
                        <a:t>url</a:t>
                      </a:r>
                      <a:r>
                        <a:rPr lang="en-US" altLang="ko-KR" sz="2000" b="0" dirty="0"/>
                        <a:t>": "/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/images/1"}]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}]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9496653"/>
              </p:ext>
            </p:extLst>
          </p:nvPr>
        </p:nvGraphicFramePr>
        <p:xfrm>
          <a:off x="819534" y="77807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845826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408571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10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/boards/public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전체 게시글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BoardForm-01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413638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3" y="2127194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 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4223967"/>
          <a:ext cx="16648928" cy="5425736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50432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61347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7304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7304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773024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HTTP/1.1 200 OK</a:t>
                      </a:r>
                      <a:endParaRPr lang="ko-KR" altLang="en-US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"title": "First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"content": "Content of the first board",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viewCount</a:t>
                      </a:r>
                      <a:r>
                        <a:rPr lang="en-US" altLang="ko-KR" sz="2000" b="0" dirty="0"/>
                        <a:t>": 11,  // </a:t>
                      </a:r>
                      <a:r>
                        <a:rPr lang="ko-KR" altLang="en-US" sz="2000" b="0" dirty="0"/>
                        <a:t>조회수 증가</a:t>
                      </a:r>
                    </a:p>
                    <a:p>
                      <a:pPr algn="l" latinLnBrk="1"/>
                      <a:r>
                        <a:rPr lang="ko-KR" altLang="en-US" sz="2000" b="0" dirty="0"/>
                        <a:t>  </a:t>
                      </a:r>
                      <a:r>
                        <a:rPr lang="en-US" altLang="ko-KR" sz="2000" b="0" dirty="0"/>
                        <a:t>"</a:t>
                      </a:r>
                      <a:r>
                        <a:rPr lang="en-US" altLang="ko-KR" sz="2000" b="0" dirty="0" err="1"/>
                        <a:t>likeCount</a:t>
                      </a:r>
                      <a:r>
                        <a:rPr lang="en-US" altLang="ko-KR" sz="2000" b="0" dirty="0"/>
                        <a:t>": 5,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"images": [ {  "id": 1,  "filename": "image1.png",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"</a:t>
                      </a:r>
                      <a:r>
                        <a:rPr lang="en-US" altLang="ko-KR" sz="2000" b="0" dirty="0" err="1"/>
                        <a:t>mimeType</a:t>
                      </a:r>
                      <a:r>
                        <a:rPr lang="en-US" altLang="ko-KR" sz="2000" b="0" dirty="0"/>
                        <a:t>": "image/</a:t>
                      </a:r>
                      <a:r>
                        <a:rPr lang="en-US" altLang="ko-KR" sz="2000" b="0" dirty="0" err="1"/>
                        <a:t>png</a:t>
                      </a:r>
                      <a:r>
                        <a:rPr lang="en-US" altLang="ko-KR" sz="2000" b="0" dirty="0"/>
                        <a:t>",  "</a:t>
                      </a:r>
                      <a:r>
                        <a:rPr lang="en-US" altLang="ko-KR" sz="2000" b="0" dirty="0" err="1"/>
                        <a:t>url</a:t>
                      </a:r>
                      <a:r>
                        <a:rPr lang="en-US" altLang="ko-KR" sz="2000" b="0" dirty="0"/>
                        <a:t>": "/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/images/1"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} ]  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90661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HTTP/1.1 404 Not Found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게시글을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9196463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095601"/>
              </p:ext>
            </p:extLst>
          </p:nvPr>
        </p:nvGraphicFramePr>
        <p:xfrm>
          <a:off x="819533" y="758639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956663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297734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특정 게시글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306249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2084994"/>
          <a:ext cx="16648928" cy="2142896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7351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r>
                        <a:rPr lang="en-US" altLang="ko-KR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`1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553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31403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POST</a:t>
                      </a:r>
                    </a:p>
                    <a:p>
                      <a:pPr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/boards/create</a:t>
                      </a:r>
                    </a:p>
                    <a:p>
                      <a:pPr latinLnBrk="1"/>
                      <a:r>
                        <a:rPr lang="en-US" altLang="ko-KR" sz="2000" dirty="0"/>
                        <a:t>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Content-Type: multipart/form-data</a:t>
                      </a:r>
                    </a:p>
                    <a:p>
                      <a:pPr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multipart/form-data</a:t>
                      </a:r>
                      <a:r>
                        <a:rPr lang="ko-KR" altLang="en-US" sz="2000" dirty="0"/>
                        <a:t>로 </a:t>
                      </a:r>
                      <a:endParaRPr lang="en-US" altLang="ko-KR" sz="2000" dirty="0"/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게시글 정보 및 이미지 전송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4448178"/>
          <a:ext cx="16648928" cy="52141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42616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19816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303649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HTTP/1.1 201 Created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{"id": 1,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"title": "First Board",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"content": "Content of the first board",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viewCount</a:t>
                      </a:r>
                      <a:r>
                        <a:rPr lang="en-US" altLang="ko-KR" sz="2000" b="0" dirty="0"/>
                        <a:t>": 0,"likeCount": 0,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"images": [ {   "id": 1,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    "filename": "image1.png",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    "</a:t>
                      </a:r>
                      <a:r>
                        <a:rPr lang="en-US" altLang="ko-KR" sz="2000" b="0" dirty="0" err="1"/>
                        <a:t>mimeType</a:t>
                      </a:r>
                      <a:r>
                        <a:rPr lang="en-US" altLang="ko-KR" sz="2000" b="0" dirty="0"/>
                        <a:t>": "image/</a:t>
                      </a:r>
                      <a:r>
                        <a:rPr lang="en-US" altLang="ko-KR" sz="2000" b="0" dirty="0" err="1"/>
                        <a:t>png</a:t>
                      </a:r>
                      <a:r>
                        <a:rPr lang="en-US" altLang="ko-KR" sz="2000" b="0" dirty="0"/>
                        <a:t>",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    "</a:t>
                      </a:r>
                      <a:r>
                        <a:rPr lang="en-US" altLang="ko-KR" sz="2000" b="0" dirty="0" err="1"/>
                        <a:t>url</a:t>
                      </a:r>
                      <a:r>
                        <a:rPr lang="en-US" altLang="ko-KR" sz="2000" b="0" dirty="0"/>
                        <a:t>": "/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/images/1"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  } ] 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10585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HTTP/1.1 401 Unauthorized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인증이 필요합니다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8681857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5472146"/>
              </p:ext>
            </p:extLst>
          </p:nvPr>
        </p:nvGraphicFramePr>
        <p:xfrm>
          <a:off x="819534" y="704564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901244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353153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12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/boards/create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작성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313975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3" y="2129663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PUT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 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multipart/form-data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multipart/form-data</a:t>
                      </a:r>
                      <a:r>
                        <a:rPr lang="ko-KR" altLang="en-US" sz="2000" dirty="0"/>
                        <a:t>로 </a:t>
                      </a:r>
                      <a:endParaRPr lang="en-US" altLang="ko-KR" sz="2000" dirty="0"/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수정된 게시글 정보 및 이미지 전송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3" y="4072422"/>
          <a:ext cx="16648928" cy="5779203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965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96533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934599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 "id": 1, "title": "Updated Board", "content": "Updated content",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"Admin","</a:t>
                      </a:r>
                      <a:r>
                        <a:rPr lang="en-US" altLang="ko-KR" sz="2000" b="0" dirty="0" err="1"/>
                        <a:t>viewCount</a:t>
                      </a:r>
                      <a:r>
                        <a:rPr lang="en-US" altLang="ko-KR" sz="2000" b="0" dirty="0"/>
                        <a:t>": 11, "</a:t>
                      </a:r>
                      <a:r>
                        <a:rPr lang="en-US" altLang="ko-KR" sz="2000" b="0" dirty="0" err="1"/>
                        <a:t>likeCount</a:t>
                      </a:r>
                      <a:r>
                        <a:rPr lang="en-US" altLang="ko-KR" sz="2000" b="0" dirty="0"/>
                        <a:t>": 5,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"images": [ { "id": 2, "filename": "image2.png",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  "</a:t>
                      </a:r>
                      <a:r>
                        <a:rPr lang="en-US" altLang="ko-KR" sz="2000" b="0" dirty="0" err="1"/>
                        <a:t>mimeType</a:t>
                      </a:r>
                      <a:r>
                        <a:rPr lang="en-US" altLang="ko-KR" sz="2000" b="0" dirty="0"/>
                        <a:t>": "image/</a:t>
                      </a:r>
                      <a:r>
                        <a:rPr lang="en-US" altLang="ko-KR" sz="2000" b="0" dirty="0" err="1"/>
                        <a:t>png</a:t>
                      </a:r>
                      <a:r>
                        <a:rPr lang="en-US" altLang="ko-KR" sz="2000" b="0" dirty="0"/>
                        <a:t>", "</a:t>
                      </a:r>
                      <a:r>
                        <a:rPr lang="en-US" altLang="ko-KR" sz="2000" b="0" dirty="0" err="1"/>
                        <a:t>url</a:t>
                      </a:r>
                      <a:r>
                        <a:rPr lang="en-US" altLang="ko-KR" sz="2000" b="0" dirty="0"/>
                        <a:t>": "/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/images/2"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  } ] 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52576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HTTP/1.1 403 Forbidden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게시글을 수정할 권한이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7309707"/>
                  </a:ext>
                </a:extLst>
              </a:tr>
              <a:tr h="152576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게시글을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3722506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3887632"/>
              </p:ext>
            </p:extLst>
          </p:nvPr>
        </p:nvGraphicFramePr>
        <p:xfrm>
          <a:off x="819533" y="807999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776554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477843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13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PUT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수정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634575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6" y="2263207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DELETE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6" y="4183248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612602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HTTP/1.1 204 No Content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6126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HTTP/1.1 403 Forbidden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게시글을 삭제할 권한이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7404536"/>
                  </a:ext>
                </a:extLst>
              </a:tr>
              <a:tr h="161260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HTTP/1.1 404 Not Found</a:t>
                      </a:r>
                      <a:endParaRPr lang="en-US" altLang="ko-KR" sz="2000" b="0" dirty="0"/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  <a:p>
                      <a:pPr algn="ctr" latinLnBrk="1"/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게시글을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5634787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3878291"/>
              </p:ext>
            </p:extLst>
          </p:nvPr>
        </p:nvGraphicFramePr>
        <p:xfrm>
          <a:off x="819536" y="950044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804260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450137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14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DELETE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삭제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85889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1950460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POST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/boards/{id}/like 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3870501"/>
          <a:ext cx="16648928" cy="580027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41890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{ "id": 1, "title": "First Board",</a:t>
                      </a:r>
                    </a:p>
                    <a:p>
                      <a:r>
                        <a:rPr lang="en-US" altLang="ko-KR" sz="2000" dirty="0"/>
                        <a:t>  "content": "Content of the first board",</a:t>
                      </a:r>
                    </a:p>
                    <a:p>
                      <a:r>
                        <a:rPr lang="en-US" altLang="ko-KR" sz="2000" dirty="0"/>
                        <a:t>  "</a:t>
                      </a:r>
                      <a:r>
                        <a:rPr lang="en-US" altLang="ko-KR" sz="2000" dirty="0" err="1"/>
                        <a:t>authorNickname</a:t>
                      </a:r>
                      <a:r>
                        <a:rPr lang="en-US" altLang="ko-KR" sz="2000" dirty="0"/>
                        <a:t>": "Admin","</a:t>
                      </a:r>
                      <a:r>
                        <a:rPr lang="en-US" altLang="ko-KR" sz="2000" dirty="0" err="1"/>
                        <a:t>viewCount</a:t>
                      </a:r>
                      <a:r>
                        <a:rPr lang="en-US" altLang="ko-KR" sz="2000" dirty="0"/>
                        <a:t>": 11,</a:t>
                      </a:r>
                    </a:p>
                    <a:p>
                      <a:r>
                        <a:rPr lang="en-US" altLang="ko-KR" sz="2000" dirty="0"/>
                        <a:t>  "</a:t>
                      </a:r>
                      <a:r>
                        <a:rPr lang="en-US" altLang="ko-KR" sz="2000" dirty="0" err="1"/>
                        <a:t>likeCount</a:t>
                      </a:r>
                      <a:r>
                        <a:rPr lang="en-US" altLang="ko-KR" sz="2000" dirty="0"/>
                        <a:t>": 6,</a:t>
                      </a:r>
                    </a:p>
                    <a:p>
                      <a:r>
                        <a:rPr lang="en-US" altLang="ko-KR" sz="2000" dirty="0"/>
                        <a:t>  "images": [ {"id": 1,</a:t>
                      </a:r>
                    </a:p>
                    <a:p>
                      <a:r>
                        <a:rPr lang="en-US" altLang="ko-KR" sz="2000" dirty="0"/>
                        <a:t>      "filename": "image1.png",</a:t>
                      </a:r>
                    </a:p>
                    <a:p>
                      <a:r>
                        <a:rPr lang="en-US" altLang="ko-KR" sz="2000" dirty="0"/>
                        <a:t>      "</a:t>
                      </a:r>
                      <a:r>
                        <a:rPr lang="en-US" altLang="ko-KR" sz="2000" dirty="0" err="1"/>
                        <a:t>mimeType</a:t>
                      </a:r>
                      <a:r>
                        <a:rPr lang="en-US" altLang="ko-KR" sz="2000" dirty="0"/>
                        <a:t>": "image/</a:t>
                      </a:r>
                      <a:r>
                        <a:rPr lang="en-US" altLang="ko-KR" sz="2000" dirty="0" err="1"/>
                        <a:t>png</a:t>
                      </a:r>
                      <a:r>
                        <a:rPr lang="en-US" altLang="ko-KR" sz="2000" dirty="0"/>
                        <a:t>",</a:t>
                      </a:r>
                    </a:p>
                    <a:p>
                      <a:r>
                        <a:rPr lang="en-US" altLang="ko-KR" sz="2000" dirty="0"/>
                        <a:t>      "</a:t>
                      </a:r>
                      <a:r>
                        <a:rPr lang="en-US" altLang="ko-KR" sz="2000" dirty="0" err="1"/>
                        <a:t>url</a:t>
                      </a:r>
                      <a:r>
                        <a:rPr lang="en-US" altLang="ko-KR" sz="2000" dirty="0"/>
                        <a:t>": "/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/images/1"</a:t>
                      </a:r>
                    </a:p>
                    <a:p>
                      <a:r>
                        <a:rPr lang="en-US" altLang="ko-KR" sz="2000" dirty="0"/>
                        <a:t>    } ] } 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24189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{</a:t>
                      </a:r>
                    </a:p>
                    <a:p>
                      <a:r>
                        <a:rPr lang="en-US" altLang="ko-KR" sz="2000" dirty="0"/>
                        <a:t>  "error": "</a:t>
                      </a:r>
                      <a:r>
                        <a:rPr lang="ko-KR" altLang="en-US" sz="2000" dirty="0"/>
                        <a:t>게시글을 찾을 수 없습니다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138400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6892473"/>
              </p:ext>
            </p:extLst>
          </p:nvPr>
        </p:nvGraphicFramePr>
        <p:xfrm>
          <a:off x="819534" y="637297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582590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671807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15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/boards/{id}/like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 좋아요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197126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396665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6" y="1709828"/>
          <a:ext cx="16648928" cy="185737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 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/comments/public/board/{</a:t>
                      </a:r>
                      <a:r>
                        <a:rPr lang="en-US" altLang="ko-KR" sz="2000" dirty="0" err="1"/>
                        <a:t>boardId</a:t>
                      </a:r>
                      <a:r>
                        <a:rPr lang="en-US" altLang="ko-KR" sz="2000" dirty="0"/>
                        <a:t>} 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6" y="3629869"/>
          <a:ext cx="16648928" cy="580027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41890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[</a:t>
                      </a:r>
                    </a:p>
                    <a:p>
                      <a:r>
                        <a:rPr lang="en-US" altLang="ko-KR" sz="2000" dirty="0"/>
                        <a:t>  {</a:t>
                      </a:r>
                    </a:p>
                    <a:p>
                      <a:r>
                        <a:rPr lang="en-US" altLang="ko-KR" sz="2000" dirty="0"/>
                        <a:t>    "id": 1,</a:t>
                      </a:r>
                    </a:p>
                    <a:p>
                      <a:r>
                        <a:rPr lang="en-US" altLang="ko-KR" sz="2000" dirty="0"/>
                        <a:t>    "content": "This is a comment",</a:t>
                      </a:r>
                    </a:p>
                    <a:p>
                      <a:r>
                        <a:rPr lang="en-US" altLang="ko-KR" sz="2000" dirty="0"/>
                        <a:t>    "</a:t>
                      </a:r>
                      <a:r>
                        <a:rPr lang="en-US" altLang="ko-KR" sz="2000" dirty="0" err="1"/>
                        <a:t>authorNickname</a:t>
                      </a:r>
                      <a:r>
                        <a:rPr lang="en-US" altLang="ko-KR" sz="2000" dirty="0"/>
                        <a:t>": "Admin",</a:t>
                      </a:r>
                    </a:p>
                    <a:p>
                      <a:r>
                        <a:rPr lang="en-US" altLang="ko-KR" sz="2000" dirty="0"/>
                        <a:t>    "</a:t>
                      </a:r>
                      <a:r>
                        <a:rPr lang="en-US" altLang="ko-KR" sz="2000" dirty="0" err="1"/>
                        <a:t>likeCount</a:t>
                      </a:r>
                      <a:r>
                        <a:rPr lang="en-US" altLang="ko-KR" sz="2000" dirty="0"/>
                        <a:t>": 3,</a:t>
                      </a:r>
                    </a:p>
                    <a:p>
                      <a:r>
                        <a:rPr lang="en-US" altLang="ko-KR" sz="2000" dirty="0"/>
                        <a:t>    "</a:t>
                      </a:r>
                      <a:r>
                        <a:rPr lang="en-US" altLang="ko-KR" sz="2000" dirty="0" err="1"/>
                        <a:t>createdDate</a:t>
                      </a:r>
                      <a:r>
                        <a:rPr lang="en-US" altLang="ko-KR" sz="2000" dirty="0"/>
                        <a:t>": "2024-08-21T10:00:00"</a:t>
                      </a:r>
                    </a:p>
                    <a:p>
                      <a:r>
                        <a:rPr lang="en-US" altLang="ko-KR" sz="2000" dirty="0"/>
                        <a:t>  }</a:t>
                      </a:r>
                    </a:p>
                    <a:p>
                      <a:r>
                        <a:rPr lang="en-US" altLang="ko-KR" sz="2000" dirty="0"/>
                        <a:t>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24189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{</a:t>
                      </a:r>
                    </a:p>
                    <a:p>
                      <a:r>
                        <a:rPr lang="en-US" altLang="ko-KR" sz="2000" dirty="0"/>
                        <a:t>  "error": "</a:t>
                      </a:r>
                      <a:r>
                        <a:rPr lang="ko-KR" altLang="en-US" sz="2000" dirty="0"/>
                        <a:t>게시글을 찾을 수 없습니다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630232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8883398"/>
              </p:ext>
            </p:extLst>
          </p:nvPr>
        </p:nvGraphicFramePr>
        <p:xfrm>
          <a:off x="819536" y="39666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012078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242319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16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/comments/public/board/{</a:t>
                      </a:r>
                      <a:r>
                        <a:rPr lang="en-US" altLang="ko-KR" sz="2000" dirty="0" err="1"/>
                        <a:t>boardId</a:t>
                      </a:r>
                      <a:r>
                        <a:rPr lang="en-US" altLang="ko-KR" sz="2000" dirty="0"/>
                        <a:t>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게시글의 댓글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84117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A767519-F3D0-4F2A-9DE9-81FCA9E130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9761637"/>
              </p:ext>
            </p:extLst>
          </p:nvPr>
        </p:nvGraphicFramePr>
        <p:xfrm>
          <a:off x="742123" y="795129"/>
          <a:ext cx="16790506" cy="8759684"/>
        </p:xfrm>
        <a:graphic>
          <a:graphicData uri="http://schemas.openxmlformats.org/drawingml/2006/table">
            <a:tbl>
              <a:tblPr firstRow="1" bandRow="1">
                <a:tableStyleId>{A8DD9129-B136-4D1E-8867-87446E5F62A1}</a:tableStyleId>
              </a:tblPr>
              <a:tblGrid>
                <a:gridCol w="2014932">
                  <a:extLst>
                    <a:ext uri="{9D8B030D-6E8A-4147-A177-3AD203B41FA5}">
                      <a16:colId xmlns:a16="http://schemas.microsoft.com/office/drawing/2014/main" val="2619652271"/>
                    </a:ext>
                  </a:extLst>
                </a:gridCol>
                <a:gridCol w="2923309">
                  <a:extLst>
                    <a:ext uri="{9D8B030D-6E8A-4147-A177-3AD203B41FA5}">
                      <a16:colId xmlns:a16="http://schemas.microsoft.com/office/drawing/2014/main" val="1266637004"/>
                    </a:ext>
                  </a:extLst>
                </a:gridCol>
                <a:gridCol w="8659091">
                  <a:extLst>
                    <a:ext uri="{9D8B030D-6E8A-4147-A177-3AD203B41FA5}">
                      <a16:colId xmlns:a16="http://schemas.microsoft.com/office/drawing/2014/main" val="2848244651"/>
                    </a:ext>
                  </a:extLst>
                </a:gridCol>
                <a:gridCol w="1596587">
                  <a:extLst>
                    <a:ext uri="{9D8B030D-6E8A-4147-A177-3AD203B41FA5}">
                      <a16:colId xmlns:a16="http://schemas.microsoft.com/office/drawing/2014/main" val="4252652359"/>
                    </a:ext>
                  </a:extLst>
                </a:gridCol>
                <a:gridCol w="1596587">
                  <a:extLst>
                    <a:ext uri="{9D8B030D-6E8A-4147-A177-3AD203B41FA5}">
                      <a16:colId xmlns:a16="http://schemas.microsoft.com/office/drawing/2014/main" val="3911338241"/>
                    </a:ext>
                  </a:extLst>
                </a:gridCol>
              </a:tblGrid>
              <a:tr h="959519">
                <a:tc grid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5000" dirty="0">
                          <a:solidFill>
                            <a:srgbClr val="4F81BD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기능 요구사항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66691313"/>
                  </a:ext>
                </a:extLst>
              </a:tr>
              <a:tr h="6347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구분</a:t>
                      </a: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</a:t>
                      </a:r>
                      <a:endParaRPr lang="ko-KR" altLang="en-US" sz="25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기능설명</a:t>
                      </a:r>
                      <a:endParaRPr lang="ko-KR" altLang="en-US" sz="25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계획기능</a:t>
                      </a:r>
                      <a:endParaRPr lang="ko-KR" altLang="en-US" sz="2500" dirty="0">
                        <a:solidFill>
                          <a:schemeClr val="bg1"/>
                        </a:solidFill>
                      </a:endParaRP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</a:rPr>
                        <a:t>구현여부</a:t>
                      </a: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512537"/>
                  </a:ext>
                </a:extLst>
              </a:tr>
              <a:tr h="1023636">
                <a:tc rowSpan="7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rgbClr val="4C6FBF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 소개</a:t>
                      </a:r>
                    </a:p>
                  </a:txBody>
                  <a:tcPr anchor="ctr"/>
                </a:tc>
                <a:tc row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사용자 등록 및 로그인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회원가입 기능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계정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이메일 형식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),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이름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,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비밀번호 입력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6790262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로그인 기능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계정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이메일 형식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)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과 비밀번호를 통해 로그인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159174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소셜 로그인 기능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구글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,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네이버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,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카카오 계정을 통한 로그인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9568039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비밀번호 찾기 및 재설정</a:t>
                      </a:r>
                      <a:r>
                        <a:rPr lang="en-US" altLang="ko-KR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이메일 링크 발송을 통한 비밀번호 재설정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3327635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메인 페이지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관광지 목록</a:t>
                      </a:r>
                      <a:r>
                        <a:rPr lang="en-US" altLang="ko-KR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부산의 대표적인 관광지 목록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9323663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이벤트</a:t>
                      </a:r>
                      <a:r>
                        <a:rPr lang="en-US" altLang="ko-KR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부산광역시 내 축제</a:t>
                      </a:r>
                      <a:r>
                        <a:rPr lang="en-US" altLang="ko-KR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, </a:t>
                      </a: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행사 등의 정보 제공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미구현</a:t>
                      </a:r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2452525"/>
                  </a:ext>
                </a:extLst>
              </a:tr>
              <a:tr h="1023636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공지사항</a:t>
                      </a:r>
                      <a:r>
                        <a:rPr lang="en-US" altLang="ko-KR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: </a:t>
                      </a: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데이터의 변경사항 및 웹서비스 변경사항 안내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미구현</a:t>
                      </a:r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85873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303419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2479237"/>
          <a:ext cx="16648928" cy="268473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91564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9385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0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97884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/comments/create HTTP/1.1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{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"</a:t>
                      </a:r>
                      <a:r>
                        <a:rPr lang="en-US" altLang="ko-KR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boardId</a:t>
                      </a: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": 1,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 "content": "This is a comment"</a:t>
                      </a:r>
                    </a:p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5472005"/>
          <a:ext cx="16648928" cy="4167807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92361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443572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887075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HTTP/1.1 201 Created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"id":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boardId</a:t>
                      </a:r>
                      <a:r>
                        <a:rPr lang="en-US" altLang="ko-KR" sz="2000" b="0" dirty="0"/>
                        <a:t>": 1,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"content": "</a:t>
                      </a:r>
                      <a:r>
                        <a:rPr lang="ko-KR" altLang="en-US" sz="2000" b="0" dirty="0"/>
                        <a:t>댓글 내용</a:t>
                      </a:r>
                      <a:r>
                        <a:rPr lang="en-US" altLang="ko-KR" sz="2000" b="0" dirty="0"/>
                        <a:t>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49354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HTTP/1.1 400 Bad Request</a:t>
                      </a:r>
                    </a:p>
                    <a:p>
                      <a:pPr algn="ctr" latinLnBrk="1"/>
                      <a:r>
                        <a:rPr lang="en-US" altLang="ko-KR" sz="2000" b="0" dirty="0"/>
                        <a:t>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b="0" dirty="0"/>
                        <a:t>{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잘못된 요청입니다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algn="l" latinLnBrk="1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3333243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0435974"/>
              </p:ext>
            </p:extLst>
          </p:nvPr>
        </p:nvGraphicFramePr>
        <p:xfrm>
          <a:off x="807800" y="996935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719014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535383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6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/comments/create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댓글 작성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99087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6" y="2263207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PUT 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 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{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  "content": "Updated comment"</a:t>
                      </a:r>
                    </a:p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6" y="4183248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612602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{ "id": 1, "</a:t>
                      </a:r>
                      <a:r>
                        <a:rPr lang="en-US" altLang="ko-KR" sz="2000" dirty="0" err="1"/>
                        <a:t>boardId</a:t>
                      </a:r>
                      <a:r>
                        <a:rPr lang="en-US" altLang="ko-KR" sz="2000" dirty="0"/>
                        <a:t>": 1,</a:t>
                      </a:r>
                    </a:p>
                    <a:p>
                      <a:r>
                        <a:rPr lang="en-US" altLang="ko-KR" sz="2000" dirty="0"/>
                        <a:t>  "content": "Updated comment“ , "</a:t>
                      </a:r>
                      <a:r>
                        <a:rPr lang="en-US" altLang="ko-KR" sz="2000" dirty="0" err="1"/>
                        <a:t>authorNickname</a:t>
                      </a:r>
                      <a:r>
                        <a:rPr lang="en-US" altLang="ko-KR" sz="2000" dirty="0"/>
                        <a:t>": "Admin",</a:t>
                      </a:r>
                    </a:p>
                    <a:p>
                      <a:r>
                        <a:rPr lang="en-US" altLang="ko-KR" sz="2000" dirty="0"/>
                        <a:t>  "</a:t>
                      </a:r>
                      <a:r>
                        <a:rPr lang="en-US" altLang="ko-KR" sz="2000" dirty="0" err="1"/>
                        <a:t>likeCount</a:t>
                      </a:r>
                      <a:r>
                        <a:rPr lang="en-US" altLang="ko-KR" sz="2000" dirty="0"/>
                        <a:t>": 0, "</a:t>
                      </a:r>
                      <a:r>
                        <a:rPr lang="en-US" altLang="ko-KR" sz="2000" dirty="0" err="1"/>
                        <a:t>createdDate</a:t>
                      </a:r>
                      <a:r>
                        <a:rPr lang="en-US" altLang="ko-KR" sz="2000" dirty="0"/>
                        <a:t>": "2024-08-21T10:00:00",</a:t>
                      </a:r>
                    </a:p>
                    <a:p>
                      <a:r>
                        <a:rPr lang="en-US" altLang="ko-KR" sz="2000" dirty="0"/>
                        <a:t>  "</a:t>
                      </a:r>
                      <a:r>
                        <a:rPr lang="en-US" altLang="ko-KR" sz="2000" dirty="0" err="1"/>
                        <a:t>editedDate</a:t>
                      </a:r>
                      <a:r>
                        <a:rPr lang="en-US" altLang="ko-KR" sz="2000" dirty="0"/>
                        <a:t>": "2024-08-21T11:00:00"</a:t>
                      </a:r>
                    </a:p>
                    <a:p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6126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HTTP/1.1 403 Forbidden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{</a:t>
                      </a:r>
                    </a:p>
                    <a:p>
                      <a:r>
                        <a:rPr lang="en-US" altLang="ko-KR" sz="2000" dirty="0"/>
                        <a:t>  "error": "</a:t>
                      </a:r>
                      <a:r>
                        <a:rPr lang="ko-KR" altLang="en-US" sz="2000" dirty="0"/>
                        <a:t>댓글을 수정할 권한이 없습니다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1053315"/>
                  </a:ext>
                </a:extLst>
              </a:tr>
              <a:tr h="161260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{</a:t>
                      </a:r>
                    </a:p>
                    <a:p>
                      <a:r>
                        <a:rPr lang="en-US" altLang="ko-KR" sz="2000" dirty="0"/>
                        <a:t>  "error": "</a:t>
                      </a:r>
                      <a:r>
                        <a:rPr lang="ko-KR" altLang="en-US" sz="2000" dirty="0"/>
                        <a:t>댓글을 찾을 수 없습니다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4702479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8851519"/>
              </p:ext>
            </p:extLst>
          </p:nvPr>
        </p:nvGraphicFramePr>
        <p:xfrm>
          <a:off x="819536" y="950044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873533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380864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15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PUT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댓글 수정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746870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altLang="ko-KR" sz="2000" dirty="0"/>
                        <a:t>DELETE</a:t>
                      </a:r>
                    </a:p>
                    <a:p>
                      <a:pPr algn="ctr"/>
                      <a:r>
                        <a:rPr lang="it-IT" altLang="ko-KR" sz="2000" dirty="0"/>
                        <a:t>/api/comments/{id}</a:t>
                      </a:r>
                    </a:p>
                    <a:p>
                      <a:pPr algn="ctr"/>
                      <a:r>
                        <a:rPr lang="it-IT" altLang="ko-KR" sz="2000" dirty="0"/>
                        <a:t>HTTP/1.1</a:t>
                      </a:r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</a:p>
                    <a:p>
                      <a:pPr algn="ctr" latinLnBrk="1"/>
                      <a:r>
                        <a:rPr lang="en-US" altLang="ko-KR" sz="2000" dirty="0"/>
                        <a:t>Authorization: Bearer </a:t>
                      </a:r>
                      <a:r>
                        <a:rPr lang="en-US" altLang="ko-KR" sz="2000" dirty="0" err="1"/>
                        <a:t>jwt_token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4294405"/>
          <a:ext cx="16648928" cy="546645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612602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HTTP/1.1 204 No Content 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없음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2000" dirty="0"/>
                        <a:t>없음</a:t>
                      </a:r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161260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HTTP/1.1 401 Forbidden 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2000" dirty="0"/>
                        <a:t>{</a:t>
                      </a:r>
                    </a:p>
                    <a:p>
                      <a:pPr algn="l"/>
                      <a:r>
                        <a:rPr lang="en-US" altLang="ko-KR" sz="2000" dirty="0"/>
                        <a:t>  "error": "</a:t>
                      </a:r>
                      <a:r>
                        <a:rPr lang="ko-KR" altLang="en-US" sz="2000" dirty="0"/>
                        <a:t>댓글을 삭제할 권한이 없습니다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pPr algn="l"/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3592514"/>
                  </a:ext>
                </a:extLst>
              </a:tr>
              <a:tr h="161260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HTTP/1.1 404 Not Found (</a:t>
                      </a:r>
                      <a:r>
                        <a:rPr lang="ko-KR" altLang="en-US" sz="2000" dirty="0"/>
                        <a:t>댓글을 찾을 수 없을 때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ko-KR" sz="2000" dirty="0"/>
                        <a:t>{</a:t>
                      </a:r>
                    </a:p>
                    <a:p>
                      <a:pPr algn="l"/>
                      <a:r>
                        <a:rPr lang="en-US" altLang="ko-KR" sz="2000" dirty="0"/>
                        <a:t>  "error": "</a:t>
                      </a:r>
                      <a:r>
                        <a:rPr lang="ko-KR" altLang="en-US" sz="2000" dirty="0"/>
                        <a:t>댓글을 찾을 수 없습니다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pPr algn="l"/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6940839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83039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901245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353152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16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DELETE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댓글 삭제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115680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POST 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/comments/{id}/like 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4294405"/>
          <a:ext cx="16648928" cy="549547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41890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b="0" dirty="0"/>
                        <a:t>HTTP/1.1 200 OK</a:t>
                      </a:r>
                    </a:p>
                    <a:p>
                      <a:pPr algn="ctr"/>
                      <a:r>
                        <a:rPr lang="en-US" altLang="ko-KR" sz="2000" b="0" dirty="0"/>
                        <a:t> (</a:t>
                      </a:r>
                      <a:r>
                        <a:rPr lang="ko-KR" altLang="en-US" sz="2000" b="0" dirty="0"/>
                        <a:t>성공</a:t>
                      </a:r>
                      <a:r>
                        <a:rPr lang="en-US" altLang="ko-KR" sz="2000" b="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b="0" dirty="0"/>
                        <a:t>{</a:t>
                      </a:r>
                    </a:p>
                    <a:p>
                      <a:r>
                        <a:rPr lang="en-US" altLang="ko-KR" sz="2000" b="0" dirty="0"/>
                        <a:t>  "id": 1,</a:t>
                      </a:r>
                    </a:p>
                    <a:p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boardId</a:t>
                      </a:r>
                      <a:r>
                        <a:rPr lang="en-US" altLang="ko-KR" sz="2000" b="0" dirty="0"/>
                        <a:t>": 1,</a:t>
                      </a:r>
                    </a:p>
                    <a:p>
                      <a:r>
                        <a:rPr lang="en-US" altLang="ko-KR" sz="2000" b="0" dirty="0"/>
                        <a:t>  "content": "This is a comment",</a:t>
                      </a:r>
                    </a:p>
                    <a:p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authorNickname</a:t>
                      </a:r>
                      <a:r>
                        <a:rPr lang="en-US" altLang="ko-KR" sz="2000" b="0" dirty="0"/>
                        <a:t>": "Admin",</a:t>
                      </a:r>
                    </a:p>
                    <a:p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likeCount</a:t>
                      </a:r>
                      <a:r>
                        <a:rPr lang="en-US" altLang="ko-KR" sz="2000" b="0" dirty="0"/>
                        <a:t>": 1,</a:t>
                      </a:r>
                    </a:p>
                    <a:p>
                      <a:r>
                        <a:rPr lang="en-US" altLang="ko-KR" sz="2000" b="0" dirty="0"/>
                        <a:t>  "</a:t>
                      </a:r>
                      <a:r>
                        <a:rPr lang="en-US" altLang="ko-KR" sz="2000" b="0" dirty="0" err="1"/>
                        <a:t>createdDate</a:t>
                      </a:r>
                      <a:r>
                        <a:rPr lang="en-US" altLang="ko-KR" sz="2000" b="0" dirty="0"/>
                        <a:t>": "2024-08-21T10:00:00"</a:t>
                      </a:r>
                    </a:p>
                    <a:p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24189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dirty="0"/>
                        <a:t>HTTP/1.1 404 Not Found (</a:t>
                      </a:r>
                      <a:r>
                        <a:rPr lang="ko-KR" altLang="en-US" sz="2000" b="0" dirty="0"/>
                        <a:t>실패</a:t>
                      </a:r>
                      <a:r>
                        <a:rPr lang="en-US" altLang="ko-KR" sz="2000" b="0" dirty="0"/>
                        <a:t>)</a:t>
                      </a:r>
                    </a:p>
                    <a:p>
                      <a:pPr algn="ctr"/>
                      <a:endParaRPr lang="en-US" altLang="ko-KR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0" dirty="0"/>
                        <a:t>Content-Type: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000" b="0" dirty="0"/>
                        <a:t>{</a:t>
                      </a:r>
                    </a:p>
                    <a:p>
                      <a:pPr rtl="0"/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댓글을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pPr rtl="0"/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530083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7201503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762700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491697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17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POST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/comments/{id}/like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댓글 좋아요 증가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458829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/images/{id} 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image/</a:t>
                      </a:r>
                      <a:r>
                        <a:rPr lang="en-US" altLang="ko-KR" sz="2000" dirty="0" err="1"/>
                        <a:t>png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4294405"/>
          <a:ext cx="16648928" cy="5466456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41890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image/</a:t>
                      </a:r>
                      <a:r>
                        <a:rPr lang="en-US" altLang="ko-KR" sz="2000" dirty="0" err="1"/>
                        <a:t>png</a:t>
                      </a:r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000" dirty="0"/>
                        <a:t>이미지 데이터 </a:t>
                      </a:r>
                      <a:r>
                        <a:rPr lang="en-US" altLang="ko-KR" sz="2000" dirty="0"/>
                        <a:t>(byte[])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24189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HTTP/1.1 404 Not Found (</a:t>
                      </a:r>
                      <a:r>
                        <a:rPr lang="ko-KR" altLang="en-US" sz="2000" dirty="0"/>
                        <a:t>실패 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pPr algn="ctr"/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{</a:t>
                      </a:r>
                    </a:p>
                    <a:p>
                      <a:r>
                        <a:rPr lang="en-US" altLang="ko-KR" sz="2000" dirty="0"/>
                        <a:t>  "error": "</a:t>
                      </a:r>
                      <a:r>
                        <a:rPr lang="ko-KR" altLang="en-US" sz="2000" dirty="0"/>
                        <a:t>이미지를 찾을 수 없습니다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2912508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2583654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554881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699516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18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/images/{id}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이미지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BoardDetail-01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1412561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/locations/all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4241269"/>
              </p:ext>
            </p:extLst>
          </p:nvPr>
        </p:nvGraphicFramePr>
        <p:xfrm>
          <a:off x="819534" y="4294405"/>
          <a:ext cx="16648928" cy="5514975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4837805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b="0" dirty="0"/>
                        <a:t>[{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dataNo</a:t>
                      </a:r>
                      <a:r>
                        <a:rPr lang="en-US" altLang="ko-KR" sz="2000" b="0" dirty="0"/>
                        <a:t>": 1,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keyId</a:t>
                      </a:r>
                      <a:r>
                        <a:rPr lang="en-US" altLang="ko-KR" sz="2000" b="0" dirty="0"/>
                        <a:t>": 1001, "</a:t>
                      </a:r>
                      <a:r>
                        <a:rPr lang="en-US" altLang="ko-KR" sz="2000" b="0" dirty="0" err="1"/>
                        <a:t>ctprvnNm</a:t>
                      </a:r>
                      <a:r>
                        <a:rPr lang="en-US" altLang="ko-KR" sz="2000" b="0" dirty="0"/>
                        <a:t>": "Seoul",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signguNm</a:t>
                      </a:r>
                      <a:r>
                        <a:rPr lang="en-US" altLang="ko-KR" sz="2000" b="0" dirty="0"/>
                        <a:t>": "</a:t>
                      </a:r>
                      <a:r>
                        <a:rPr lang="en-US" altLang="ko-KR" sz="2000" b="0" dirty="0" err="1"/>
                        <a:t>Jongno-gu</a:t>
                      </a:r>
                      <a:r>
                        <a:rPr lang="en-US" altLang="ko-KR" sz="2000" b="0" dirty="0"/>
                        <a:t>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emdNm</a:t>
                      </a:r>
                      <a:r>
                        <a:rPr lang="en-US" altLang="ko-KR" sz="2000" b="0" dirty="0"/>
                        <a:t>": "</a:t>
                      </a:r>
                      <a:r>
                        <a:rPr lang="en-US" altLang="ko-KR" sz="2000" b="0" dirty="0" err="1"/>
                        <a:t>Samcheong</a:t>
                      </a:r>
                      <a:r>
                        <a:rPr lang="en-US" altLang="ko-KR" sz="2000" b="0" dirty="0"/>
                        <a:t>-dong",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areaClturTrrsrtNm</a:t>
                      </a:r>
                      <a:r>
                        <a:rPr lang="en-US" altLang="ko-KR" sz="2000" b="0" dirty="0"/>
                        <a:t>": "</a:t>
                      </a:r>
                      <a:r>
                        <a:rPr lang="en-US" altLang="ko-KR" sz="2000" b="0" dirty="0" err="1"/>
                        <a:t>Gyeongbokgung</a:t>
                      </a:r>
                      <a:r>
                        <a:rPr lang="en-US" altLang="ko-KR" sz="2000" b="0" dirty="0"/>
                        <a:t> Palace",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addr</a:t>
                      </a:r>
                      <a:r>
                        <a:rPr lang="en-US" altLang="ko-KR" sz="2000" b="0" dirty="0"/>
                        <a:t>": "161 </a:t>
                      </a:r>
                      <a:r>
                        <a:rPr lang="en-US" altLang="ko-KR" sz="2000" b="0" dirty="0" err="1"/>
                        <a:t>Sajik-ro</a:t>
                      </a:r>
                      <a:r>
                        <a:rPr lang="en-US" altLang="ko-KR" sz="2000" b="0" dirty="0"/>
                        <a:t>, </a:t>
                      </a:r>
                      <a:r>
                        <a:rPr lang="en-US" altLang="ko-KR" sz="2000" b="0" dirty="0" err="1"/>
                        <a:t>Jongno-gu</a:t>
                      </a:r>
                      <a:r>
                        <a:rPr lang="en-US" altLang="ko-KR" sz="2000" b="0" dirty="0"/>
                        <a:t>, Seoul",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trrsrtLa</a:t>
                      </a:r>
                      <a:r>
                        <a:rPr lang="en-US" altLang="ko-KR" sz="2000" b="0" dirty="0"/>
                        <a:t>": 37.5789, "</a:t>
                      </a:r>
                      <a:r>
                        <a:rPr lang="en-US" altLang="ko-KR" sz="2000" b="0" dirty="0" err="1"/>
                        <a:t>trrsrtLo</a:t>
                      </a:r>
                      <a:r>
                        <a:rPr lang="en-US" altLang="ko-KR" sz="2000" b="0" dirty="0"/>
                        <a:t>": 126.9770,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trrsrtClNm</a:t>
                      </a:r>
                      <a:r>
                        <a:rPr lang="en-US" altLang="ko-KR" sz="2000" b="0" dirty="0"/>
                        <a:t>": "Historical",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trrsrtStryNm</a:t>
                      </a:r>
                      <a:r>
                        <a:rPr lang="en-US" altLang="ko-KR" sz="2000" b="0" dirty="0"/>
                        <a:t>": "</a:t>
                      </a:r>
                      <a:r>
                        <a:rPr lang="en-US" altLang="ko-KR" sz="2000" b="0" dirty="0" err="1"/>
                        <a:t>Gyeongbokgung</a:t>
                      </a:r>
                      <a:r>
                        <a:rPr lang="en-US" altLang="ko-KR" sz="2000" b="0" dirty="0"/>
                        <a:t>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trrsrtStrySumryCn</a:t>
                      </a:r>
                      <a:r>
                        <a:rPr lang="en-US" altLang="ko-KR" sz="2000" b="0" dirty="0"/>
                        <a:t>": "The main royal palace of the Joseon dynasty.",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trrsrtStryUrl</a:t>
                      </a:r>
                      <a:r>
                        <a:rPr lang="en-US" altLang="ko-KR" sz="2000" b="0" dirty="0"/>
                        <a:t>": "http://example.com",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coreKwrdCn</a:t>
                      </a:r>
                      <a:r>
                        <a:rPr lang="en-US" altLang="ko-KR" sz="2000" b="0" dirty="0"/>
                        <a:t>": "Palace, History",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imageUrl</a:t>
                      </a:r>
                      <a:r>
                        <a:rPr lang="en-US" altLang="ko-KR" sz="2000" b="0" dirty="0"/>
                        <a:t>": "/</a:t>
                      </a:r>
                      <a:r>
                        <a:rPr lang="en-US" altLang="ko-KR" sz="2000" b="0" dirty="0" err="1"/>
                        <a:t>api</a:t>
                      </a:r>
                      <a:r>
                        <a:rPr lang="en-US" altLang="ko-KR" sz="2000" b="0" dirty="0"/>
                        <a:t>/locations/image/1"</a:t>
                      </a:r>
                    </a:p>
                    <a:p>
                      <a:r>
                        <a:rPr lang="en-US" altLang="ko-KR" sz="2000" b="0" dirty="0"/>
                        <a:t>  }]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8740425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5804263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2450134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19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/locations/all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모든 위치 정보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TouristSpots-01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159140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/locations/image/{id} 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image/</a:t>
                      </a:r>
                      <a:r>
                        <a:rPr lang="en-US" altLang="ko-KR" sz="2000" dirty="0" err="1"/>
                        <a:t>png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4294405"/>
          <a:ext cx="16648928" cy="5466456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41890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image/</a:t>
                      </a:r>
                      <a:r>
                        <a:rPr lang="en-US" altLang="ko-KR" sz="2000" dirty="0" err="1"/>
                        <a:t>png</a:t>
                      </a:r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2000" dirty="0"/>
                        <a:t>이미지 데이터 </a:t>
                      </a:r>
                      <a:r>
                        <a:rPr lang="en-US" altLang="ko-KR" sz="2000" dirty="0"/>
                        <a:t>(byte[])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24189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HTTP/1.1 404 Not Found 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pPr algn="ctr"/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{</a:t>
                      </a:r>
                    </a:p>
                    <a:p>
                      <a:r>
                        <a:rPr lang="en-US" altLang="ko-KR" sz="2000" dirty="0"/>
                        <a:t>  "error": "</a:t>
                      </a:r>
                      <a:r>
                        <a:rPr lang="ko-KR" altLang="en-US" sz="2000" dirty="0"/>
                        <a:t>이미지를 찾을 수 없습니다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182492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4544045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20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/locations/image/{id}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특정 위치 이미지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Map-01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385313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tourtrans</a:t>
                      </a:r>
                      <a:r>
                        <a:rPr lang="en-US" altLang="ko-KR" sz="2000" dirty="0"/>
                        <a:t>/{</a:t>
                      </a:r>
                      <a:r>
                        <a:rPr lang="en-US" altLang="ko-KR" sz="2000" dirty="0" err="1"/>
                        <a:t>keyId</a:t>
                      </a:r>
                      <a:r>
                        <a:rPr lang="en-US" altLang="ko-KR" sz="2000" dirty="0"/>
                        <a:t>} 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Accept: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4294405"/>
          <a:ext cx="16648928" cy="5466456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41890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</a:t>
                      </a:r>
                    </a:p>
                    <a:p>
                      <a:pPr algn="ctr"/>
                      <a:r>
                        <a:rPr lang="en-US" altLang="ko-KR" sz="2000" dirty="0"/>
                        <a:t> (</a:t>
                      </a:r>
                      <a:r>
                        <a:rPr lang="ko-KR" altLang="en-US" sz="2000" dirty="0"/>
                        <a:t>성공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dirty="0"/>
                        <a:t> { "</a:t>
                      </a:r>
                      <a:r>
                        <a:rPr lang="en-US" altLang="ko-KR" sz="2000" dirty="0" err="1"/>
                        <a:t>dataNo</a:t>
                      </a:r>
                      <a:r>
                        <a:rPr lang="en-US" altLang="ko-KR" sz="2000" dirty="0"/>
                        <a:t>": 1, "</a:t>
                      </a:r>
                      <a:r>
                        <a:rPr lang="en-US" altLang="ko-KR" sz="2000" dirty="0" err="1"/>
                        <a:t>keyId</a:t>
                      </a:r>
                      <a:r>
                        <a:rPr lang="en-US" altLang="ko-KR" sz="2000" dirty="0"/>
                        <a:t>": 1001, "value": "Tour Bus", "</a:t>
                      </a:r>
                      <a:r>
                        <a:rPr lang="en-US" altLang="ko-KR" sz="2000" dirty="0" err="1"/>
                        <a:t>pbtrnspClNm</a:t>
                      </a:r>
                      <a:r>
                        <a:rPr lang="en-US" altLang="ko-KR" sz="2000" dirty="0"/>
                        <a:t>": "Bus", "</a:t>
                      </a:r>
                      <a:r>
                        <a:rPr lang="en-US" altLang="ko-KR" sz="2000" dirty="0" err="1"/>
                        <a:t>pbtrnspFcltyNm</a:t>
                      </a:r>
                      <a:r>
                        <a:rPr lang="en-US" altLang="ko-KR" sz="2000" dirty="0"/>
                        <a:t>": "Tour Bus Stop", "</a:t>
                      </a:r>
                      <a:r>
                        <a:rPr lang="en-US" altLang="ko-KR" sz="2000" dirty="0" err="1"/>
                        <a:t>bstpNoNm</a:t>
                      </a:r>
                      <a:r>
                        <a:rPr lang="en-US" altLang="ko-KR" sz="2000" dirty="0"/>
                        <a:t>": "Stop 1", "</a:t>
                      </a:r>
                      <a:r>
                        <a:rPr lang="en-US" altLang="ko-KR" sz="2000" dirty="0" err="1"/>
                        <a:t>entrcNm</a:t>
                      </a:r>
                      <a:r>
                        <a:rPr lang="en-US" altLang="ko-KR" sz="2000" dirty="0"/>
                        <a:t>": "Main Gate", "</a:t>
                      </a:r>
                      <a:r>
                        <a:rPr lang="en-US" altLang="ko-KR" sz="2000" dirty="0" err="1"/>
                        <a:t>pbtrnspFcltyAddr</a:t>
                      </a:r>
                      <a:r>
                        <a:rPr lang="en-US" altLang="ko-KR" sz="2000" dirty="0"/>
                        <a:t>": "123 Main St, Seoul", "</a:t>
                      </a:r>
                      <a:r>
                        <a:rPr lang="en-US" altLang="ko-KR" sz="2000" dirty="0" err="1"/>
                        <a:t>fcltyLa</a:t>
                      </a:r>
                      <a:r>
                        <a:rPr lang="en-US" altLang="ko-KR" sz="2000" dirty="0"/>
                        <a:t>": 37.5665, "</a:t>
                      </a:r>
                      <a:r>
                        <a:rPr lang="en-US" altLang="ko-KR" sz="2000" dirty="0" err="1"/>
                        <a:t>fcltyLo</a:t>
                      </a:r>
                      <a:r>
                        <a:rPr lang="en-US" altLang="ko-KR" sz="2000" dirty="0"/>
                        <a:t>": 126.9780, "</a:t>
                      </a:r>
                      <a:r>
                        <a:rPr lang="en-US" altLang="ko-KR" sz="2000" dirty="0" err="1"/>
                        <a:t>dstncValue</a:t>
                      </a:r>
                      <a:r>
                        <a:rPr lang="en-US" altLang="ko-KR" sz="2000" dirty="0"/>
                        <a:t>": 200.0 } ] </a:t>
                      </a:r>
                    </a:p>
                    <a:p>
                      <a:endParaRPr lang="en-US" altLang="ko-KR" sz="2000" b="1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24189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HTTP/1.1 404 Not Found 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</a:p>
                    <a:p>
                      <a:pPr algn="ctr"/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</a:p>
                    <a:p>
                      <a:pPr algn="ctr"/>
                      <a:endParaRPr lang="en-US" altLang="ko-KR" sz="200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rtl="0"/>
                      <a:r>
                        <a:rPr lang="en-US" altLang="ko-KR" sz="2000" dirty="0"/>
                        <a:t>{</a:t>
                      </a:r>
                    </a:p>
                    <a:p>
                      <a:pPr rtl="0"/>
                      <a:r>
                        <a:rPr lang="en-US" altLang="ko-KR" sz="2000" dirty="0"/>
                        <a:t>  "error": "</a:t>
                      </a:r>
                      <a:r>
                        <a:rPr lang="ko-KR" altLang="en-US" sz="2000" dirty="0"/>
                        <a:t>해당 키에 대한 대중교통 정보를 찾을 수 없습니다</a:t>
                      </a:r>
                      <a:r>
                        <a:rPr lang="en-US" altLang="ko-KR" sz="2000" dirty="0"/>
                        <a:t>."</a:t>
                      </a:r>
                    </a:p>
                    <a:p>
                      <a:pPr rtl="0"/>
                      <a:r>
                        <a:rPr lang="en-US" altLang="ko-KR" sz="200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1199795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230127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23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tourtrans</a:t>
                      </a:r>
                      <a:r>
                        <a:rPr lang="en-US" altLang="ko-KR" sz="2000" dirty="0"/>
                        <a:t>/{</a:t>
                      </a:r>
                      <a:r>
                        <a:rPr lang="en-US" altLang="ko-KR" sz="2000" dirty="0" err="1"/>
                        <a:t>keyId</a:t>
                      </a:r>
                      <a:r>
                        <a:rPr lang="en-US" altLang="ko-KR" sz="2000" dirty="0"/>
                        <a:t>}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특정 관광지의 대중교통 정보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Map-01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92333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4" y="637297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A22496DD-9834-4096-A590-55BCC49CA42E}"/>
              </a:ext>
            </a:extLst>
          </p:cNvPr>
          <p:cNvGraphicFramePr>
            <a:graphicFrameLocks noGrp="1"/>
          </p:cNvGraphicFramePr>
          <p:nvPr/>
        </p:nvGraphicFramePr>
        <p:xfrm>
          <a:off x="819533" y="2303521"/>
          <a:ext cx="16648928" cy="1781148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7015696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4162232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22805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Request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206890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1152498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GET</a:t>
                      </a:r>
                    </a:p>
                    <a:p>
                      <a:pPr algn="ctr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tourtrans</a:t>
                      </a:r>
                      <a:r>
                        <a:rPr lang="en-US" altLang="ko-KR" sz="2000" dirty="0"/>
                        <a:t>/all</a:t>
                      </a:r>
                    </a:p>
                    <a:p>
                      <a:pPr algn="ctr"/>
                      <a:r>
                        <a:rPr lang="en-US" altLang="ko-KR" sz="2000" dirty="0"/>
                        <a:t>HTTP/1.1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Accept: application/json</a:t>
                      </a:r>
                      <a:endParaRPr lang="ko-KR" altLang="en-US" sz="2000" b="0" dirty="0"/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/>
                        <a:t>없음</a:t>
                      </a:r>
                      <a:endParaRPr lang="ko-KR" alt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7151EFD1-D0EB-44CC-BE91-39744BDD17F7}"/>
              </a:ext>
            </a:extLst>
          </p:cNvPr>
          <p:cNvGraphicFramePr>
            <a:graphicFrameLocks noGrp="1"/>
          </p:cNvGraphicFramePr>
          <p:nvPr/>
        </p:nvGraphicFramePr>
        <p:xfrm>
          <a:off x="819534" y="4294405"/>
          <a:ext cx="16648928" cy="5466456"/>
        </p:xfrm>
        <a:graphic>
          <a:graphicData uri="http://schemas.openxmlformats.org/drawingml/2006/table">
            <a:tbl>
              <a:tblPr>
                <a:tableStyleId>{A8DD9129-B136-4D1E-8867-87446E5F62A1}</a:tableStyleId>
              </a:tblPr>
              <a:tblGrid>
                <a:gridCol w="2156300">
                  <a:extLst>
                    <a:ext uri="{9D8B030D-6E8A-4147-A177-3AD203B41FA5}">
                      <a16:colId xmlns:a16="http://schemas.microsoft.com/office/drawing/2014/main" val="3977006634"/>
                    </a:ext>
                  </a:extLst>
                </a:gridCol>
                <a:gridCol w="3314700">
                  <a:extLst>
                    <a:ext uri="{9D8B030D-6E8A-4147-A177-3AD203B41FA5}">
                      <a16:colId xmlns:a16="http://schemas.microsoft.com/office/drawing/2014/main" val="946656468"/>
                    </a:ext>
                  </a:extLst>
                </a:gridCol>
                <a:gridCol w="4128813">
                  <a:extLst>
                    <a:ext uri="{9D8B030D-6E8A-4147-A177-3AD203B41FA5}">
                      <a16:colId xmlns:a16="http://schemas.microsoft.com/office/drawing/2014/main" val="3536367772"/>
                    </a:ext>
                  </a:extLst>
                </a:gridCol>
                <a:gridCol w="7049115">
                  <a:extLst>
                    <a:ext uri="{9D8B030D-6E8A-4147-A177-3AD203B41FA5}">
                      <a16:colId xmlns:a16="http://schemas.microsoft.com/office/drawing/2014/main" val="1208276145"/>
                    </a:ext>
                  </a:extLst>
                </a:gridCol>
              </a:tblGrid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분류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Response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7598439"/>
                  </a:ext>
                </a:extLst>
              </a:tr>
              <a:tr h="302069"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구분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Line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Header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Body</a:t>
                      </a:r>
                      <a:endParaRPr 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326873"/>
                  </a:ext>
                </a:extLst>
              </a:tr>
              <a:tr h="2418903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2000" u="none" strike="noStrike" dirty="0">
                          <a:solidFill>
                            <a:schemeClr val="bg1"/>
                          </a:solidFill>
                          <a:effectLst/>
                        </a:rPr>
                        <a:t>내용</a:t>
                      </a:r>
                      <a:endParaRPr lang="ko-KR" altLang="en-US" sz="2000" b="1" i="0" u="none" strike="noStrike" dirty="0">
                        <a:solidFill>
                          <a:schemeClr val="bg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HTTP/1.1 200 OK 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성공 시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Content-Type: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b="0" dirty="0"/>
                        <a:t>[</a:t>
                      </a:r>
                    </a:p>
                    <a:p>
                      <a:r>
                        <a:rPr lang="en-US" altLang="ko-KR" sz="2000" b="0" dirty="0"/>
                        <a:t>  {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dataNo</a:t>
                      </a:r>
                      <a:r>
                        <a:rPr lang="en-US" altLang="ko-KR" sz="2000" b="0" dirty="0"/>
                        <a:t>": 1,</a:t>
                      </a:r>
                    </a:p>
                    <a:p>
                      <a:r>
                        <a:rPr lang="en-US" altLang="ko-KR" sz="2000" b="0" dirty="0"/>
                        <a:t>    "value": "Value 1",</a:t>
                      </a:r>
                    </a:p>
                    <a:p>
                      <a:r>
                        <a:rPr lang="en-US" altLang="ko-KR" sz="2000" b="0" dirty="0"/>
                        <a:t>    "</a:t>
                      </a:r>
                      <a:r>
                        <a:rPr lang="en-US" altLang="ko-KR" sz="2000" b="0" dirty="0" err="1"/>
                        <a:t>transPortation</a:t>
                      </a:r>
                      <a:r>
                        <a:rPr lang="en-US" altLang="ko-KR" sz="2000" b="0" dirty="0"/>
                        <a:t>": "Bus"</a:t>
                      </a:r>
                    </a:p>
                    <a:p>
                      <a:r>
                        <a:rPr lang="en-US" altLang="ko-KR" sz="2000" b="0" dirty="0"/>
                        <a:t>  }</a:t>
                      </a:r>
                    </a:p>
                    <a:p>
                      <a:r>
                        <a:rPr lang="en-US" altLang="ko-KR" sz="2000" b="0" dirty="0"/>
                        <a:t>]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3332450"/>
                  </a:ext>
                </a:extLst>
              </a:tr>
              <a:tr h="241890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2000" dirty="0"/>
                        <a:t>HTTP/1.1 404 Not Found</a:t>
                      </a:r>
                    </a:p>
                    <a:p>
                      <a:pPr algn="ctr"/>
                      <a:r>
                        <a:rPr lang="en-US" altLang="ko-KR" sz="2000" dirty="0"/>
                        <a:t>(</a:t>
                      </a:r>
                      <a:r>
                        <a:rPr lang="ko-KR" altLang="en-US" sz="2000" dirty="0"/>
                        <a:t>실패</a:t>
                      </a:r>
                      <a:r>
                        <a:rPr lang="en-US" altLang="ko-KR" sz="2000" dirty="0"/>
                        <a:t>)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dirty="0"/>
                        <a:t>Content-Type: application/json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ko-KR" sz="2000" b="0" dirty="0"/>
                        <a:t>{</a:t>
                      </a:r>
                    </a:p>
                    <a:p>
                      <a:r>
                        <a:rPr lang="en-US" altLang="ko-KR" sz="2000" b="0" dirty="0"/>
                        <a:t>  "error": "</a:t>
                      </a:r>
                      <a:r>
                        <a:rPr lang="ko-KR" altLang="en-US" sz="2000" b="0" dirty="0"/>
                        <a:t>교통 정보를 찾을 수 없습니다</a:t>
                      </a:r>
                      <a:r>
                        <a:rPr lang="en-US" altLang="ko-KR" sz="2000" b="0" dirty="0"/>
                        <a:t>."</a:t>
                      </a:r>
                    </a:p>
                    <a:p>
                      <a:r>
                        <a:rPr lang="en-US" altLang="ko-KR" sz="2000" b="0" dirty="0"/>
                        <a:t>}</a:t>
                      </a:r>
                    </a:p>
                  </a:txBody>
                  <a:tcPr marL="9525" marR="9525" marT="9525" marB="0"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5991724"/>
                  </a:ext>
                </a:extLst>
              </a:tr>
            </a:tbl>
          </a:graphicData>
        </a:graphic>
      </p:graphicFrame>
      <p:graphicFrame>
        <p:nvGraphicFramePr>
          <p:cNvPr id="9" name="표 5">
            <a:extLst>
              <a:ext uri="{FF2B5EF4-FFF2-40B4-BE49-F238E27FC236}">
                <a16:creationId xmlns:a16="http://schemas.microsoft.com/office/drawing/2014/main" id="{F48B3CE0-D199-4267-AACC-FA1393143A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0427008"/>
              </p:ext>
            </p:extLst>
          </p:nvPr>
        </p:nvGraphicFramePr>
        <p:xfrm>
          <a:off x="819533" y="974280"/>
          <a:ext cx="16648928" cy="1174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6467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1567133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5790931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6343159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911238">
                  <a:extLst>
                    <a:ext uri="{9D8B030D-6E8A-4147-A177-3AD203B41FA5}">
                      <a16:colId xmlns:a16="http://schemas.microsoft.com/office/drawing/2014/main" val="2556227020"/>
                    </a:ext>
                  </a:extLst>
                </a:gridCol>
              </a:tblGrid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Index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Method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URI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설명</a:t>
                      </a:r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화면</a:t>
                      </a:r>
                      <a:r>
                        <a:rPr lang="en-US" altLang="ko-KR" sz="2000" dirty="0"/>
                        <a:t>ID</a:t>
                      </a:r>
                      <a:endParaRPr lang="ko-KR" altLang="en-US" sz="2000" dirty="0"/>
                    </a:p>
                  </a:txBody>
                  <a:tcPr marL="144773" marR="144773" marT="72387" marB="72387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8713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22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/>
                        <a:t>GET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api</a:t>
                      </a:r>
                      <a:r>
                        <a:rPr lang="en-US" altLang="ko-KR" sz="2000" dirty="0"/>
                        <a:t>/</a:t>
                      </a:r>
                      <a:r>
                        <a:rPr lang="en-US" altLang="ko-KR" sz="2000" dirty="0" err="1"/>
                        <a:t>tourtrans</a:t>
                      </a:r>
                      <a:r>
                        <a:rPr lang="en-US" altLang="ko-KR" sz="2000" dirty="0"/>
                        <a:t>/all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모든 대중교통 정보 조회</a:t>
                      </a:r>
                    </a:p>
                  </a:txBody>
                  <a:tcPr marL="144773" marR="144773" marT="72387" marB="72387"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/>
                        <a:t>Map-01</a:t>
                      </a:r>
                      <a:endParaRPr lang="ko-KR" altLang="en-US" sz="2000" dirty="0"/>
                    </a:p>
                  </a:txBody>
                  <a:tcPr marL="144773" marR="144773" marT="72387" marB="72387" anchor="ctr"/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9515907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4810" y="4344498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Data Base (DB)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설계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</p:spTree>
    <p:extLst>
      <p:ext uri="{BB962C8B-B14F-4D97-AF65-F5344CB8AC3E}">
        <p14:creationId xmlns:p14="http://schemas.microsoft.com/office/powerpoint/2010/main" val="1047130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A767519-F3D0-4F2A-9DE9-81FCA9E130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1187079"/>
              </p:ext>
            </p:extLst>
          </p:nvPr>
        </p:nvGraphicFramePr>
        <p:xfrm>
          <a:off x="742122" y="762000"/>
          <a:ext cx="16802928" cy="8858248"/>
        </p:xfrm>
        <a:graphic>
          <a:graphicData uri="http://schemas.openxmlformats.org/drawingml/2006/table">
            <a:tbl>
              <a:tblPr firstRow="1" bandRow="1">
                <a:tableStyleId>{A8DD9129-B136-4D1E-8867-87446E5F62A1}</a:tableStyleId>
              </a:tblPr>
              <a:tblGrid>
                <a:gridCol w="2098060">
                  <a:extLst>
                    <a:ext uri="{9D8B030D-6E8A-4147-A177-3AD203B41FA5}">
                      <a16:colId xmlns:a16="http://schemas.microsoft.com/office/drawing/2014/main" val="2619652271"/>
                    </a:ext>
                  </a:extLst>
                </a:gridCol>
                <a:gridCol w="2673927">
                  <a:extLst>
                    <a:ext uri="{9D8B030D-6E8A-4147-A177-3AD203B41FA5}">
                      <a16:colId xmlns:a16="http://schemas.microsoft.com/office/drawing/2014/main" val="2959981295"/>
                    </a:ext>
                  </a:extLst>
                </a:gridCol>
                <a:gridCol w="9144000">
                  <a:extLst>
                    <a:ext uri="{9D8B030D-6E8A-4147-A177-3AD203B41FA5}">
                      <a16:colId xmlns:a16="http://schemas.microsoft.com/office/drawing/2014/main" val="2848244651"/>
                    </a:ext>
                  </a:extLst>
                </a:gridCol>
                <a:gridCol w="1579418">
                  <a:extLst>
                    <a:ext uri="{9D8B030D-6E8A-4147-A177-3AD203B41FA5}">
                      <a16:colId xmlns:a16="http://schemas.microsoft.com/office/drawing/2014/main" val="4252652359"/>
                    </a:ext>
                  </a:extLst>
                </a:gridCol>
                <a:gridCol w="1307523">
                  <a:extLst>
                    <a:ext uri="{9D8B030D-6E8A-4147-A177-3AD203B41FA5}">
                      <a16:colId xmlns:a16="http://schemas.microsoft.com/office/drawing/2014/main" val="3585516325"/>
                    </a:ext>
                  </a:extLst>
                </a:gridCol>
              </a:tblGrid>
              <a:tr h="1107281">
                <a:tc rowSpan="8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rgbClr val="4C6FBF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 소개</a:t>
                      </a:r>
                    </a:p>
                  </a:txBody>
                  <a:tcPr anchor="ctr">
                    <a:noFill/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관광지 및 교통정보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관광지 상세정보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관광지의 역사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등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소개 제공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66691313"/>
                  </a:ext>
                </a:extLst>
              </a:tr>
              <a:tr h="1107281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구분</a:t>
                      </a: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사진정보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관광지 모습이 담긴 사진 제공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4512537"/>
                  </a:ext>
                </a:extLst>
              </a:tr>
              <a:tr h="11072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도로경로 안내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맵 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API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를 사용하여 출발지와 목적지 간의 도보 경로를 안내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미구현</a:t>
                      </a:r>
                      <a:endParaRPr lang="ko-KR" altLang="en-US" sz="2000" dirty="0">
                        <a:solidFill>
                          <a:schemeClr val="tx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339868"/>
                  </a:ext>
                </a:extLst>
              </a:tr>
              <a:tr h="110728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대중교통 정보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버스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,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지하철 등의 대중교통 정보 제공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5007398"/>
                  </a:ext>
                </a:extLst>
              </a:tr>
              <a:tr h="1107281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rgbClr val="4C6FBF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 소개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지도 및 네비게이션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지도 표시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지도 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API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를 사용하여 관광지의 위치를 지도에 표시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6790262"/>
                  </a:ext>
                </a:extLst>
              </a:tr>
              <a:tr h="110728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현재 위치 표시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사용자의 현재 위치를 지도에 표시하여 관광지 간의 거리 정보 제공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미구현</a:t>
                      </a:r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2159174"/>
                  </a:ext>
                </a:extLst>
              </a:tr>
              <a:tr h="110728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즐겨찾기 기능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즐겨찾기 추가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/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삭제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사용자가 마음에 드는 관광지를 </a:t>
                      </a:r>
                      <a:r>
                        <a:rPr lang="ko-KR" altLang="en-US" sz="1800" b="0" i="0" u="none" strike="noStrike" cap="none" dirty="0" err="1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즐겨찾기에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 추가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및 삭제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미구현</a:t>
                      </a:r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9568039"/>
                  </a:ext>
                </a:extLst>
              </a:tr>
              <a:tr h="1107281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즐겨찾기 목록 보기</a:t>
                      </a:r>
                      <a:r>
                        <a:rPr lang="en-US" altLang="ko-KR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사용자가 </a:t>
                      </a:r>
                      <a:r>
                        <a:rPr lang="ko-KR" altLang="en-US" sz="1800" b="0" i="0" u="none" strike="noStrike" cap="none" dirty="0" err="1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즐겨찾기에</a:t>
                      </a:r>
                      <a:r>
                        <a:rPr lang="ko-KR" altLang="en-US" sz="18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 추가한 관광지 목록 표시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미구현</a:t>
                      </a:r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3327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668202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-835803" y="0"/>
            <a:ext cx="8552785" cy="871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ERD</a:t>
            </a:r>
            <a:r>
              <a:rPr lang="en-US" sz="2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(Entity Relationship Diagram)</a:t>
            </a:r>
            <a:endParaRPr sz="2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77FFC56-DF71-4EC7-AC31-59AFE50A3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914" y="706583"/>
            <a:ext cx="18025104" cy="95804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40125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-835803" y="0"/>
            <a:ext cx="8552785" cy="871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ERD</a:t>
            </a:r>
            <a:r>
              <a:rPr lang="en-US" sz="2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(Entity Relationship Diagram)</a:t>
            </a:r>
            <a:endParaRPr sz="2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448EF45-BE9C-4BC2-957D-C3F3FE200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028" y="871648"/>
            <a:ext cx="16922731" cy="8535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513742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F986D0F9-0533-C4A1-6F27-4186C879D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3569753"/>
              </p:ext>
            </p:extLst>
          </p:nvPr>
        </p:nvGraphicFramePr>
        <p:xfrm>
          <a:off x="810489" y="2919536"/>
          <a:ext cx="16667019" cy="635958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1830975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3757473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706621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member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회원정보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 인덱스 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username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Unique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 이메일 아이디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password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 비밀번호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role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 구분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enabled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이메일 인증 여부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nickname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Unique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회원 닉네임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355190191"/>
                  </a:ext>
                </a:extLst>
              </a:tr>
              <a:tr h="70662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join_date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6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가입 날짜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3851217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9401939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F986D0F9-0533-C4A1-6F27-4186C879D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037088"/>
              </p:ext>
            </p:extLst>
          </p:nvPr>
        </p:nvGraphicFramePr>
        <p:xfrm>
          <a:off x="831273" y="3115337"/>
          <a:ext cx="16667019" cy="56626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1830975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3757473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808947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token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token_type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 타입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token_value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 값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expiry_date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 발급 시간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member_id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발급된 토큰의 사용자 인덱스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8537372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4810" y="725645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F986D0F9-0533-C4A1-6F27-4186C879D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323126"/>
              </p:ext>
            </p:extLst>
          </p:nvPr>
        </p:nvGraphicFramePr>
        <p:xfrm>
          <a:off x="831273" y="2605873"/>
          <a:ext cx="16667019" cy="667390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3201819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2386629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809145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board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게시판 목록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809145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게시물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title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게시물 제목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content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게시물 내용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author_nickname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작성자 닉네임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author_id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작성자 인덱스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create_date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CURRENT_TIMESTAMP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 날짜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9592184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update_date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CURRENT_TIMESTAMP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수정 날짜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02826131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like_count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'0'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좋아요 수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6546570"/>
                  </a:ext>
                </a:extLst>
              </a:tr>
              <a:tr h="56173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view_count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조회 수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75424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8042725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F986D0F9-0533-C4A1-6F27-4186C879D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0165573"/>
              </p:ext>
            </p:extLst>
          </p:nvPr>
        </p:nvGraphicFramePr>
        <p:xfrm>
          <a:off x="831273" y="3115337"/>
          <a:ext cx="16667019" cy="566262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1830975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3757473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808947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image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게시물 이미지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이미지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LONGBLOB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이미지 파일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filename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파일 명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board_id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이미지가 올라간 게시물 번호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mime_type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이미지 타입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183876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4810" y="499056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17CE4D7-578F-447F-A5F8-00B36FCAB4B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2307611"/>
              </p:ext>
            </p:extLst>
          </p:nvPr>
        </p:nvGraphicFramePr>
        <p:xfrm>
          <a:off x="831273" y="2097059"/>
          <a:ext cx="16667019" cy="75617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3201819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2386629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578549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comment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목록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content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내용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is_edited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TINYINT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'0'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수정 여부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create_date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CURRENT_TIMESTAMP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작성 날짜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edited_date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DATETIME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CURRENT_TIMESTAMP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댓글 수정 날짜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like_count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'0'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좋아요 수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9592184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board_id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작성된 댓글의 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게시물 번호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02826131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author_id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작성자 인덱스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6546570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author_nickname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작성자 닉네임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7542413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parent_comment_id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부모 댓글 인덱스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91346230"/>
                  </a:ext>
                </a:extLst>
              </a:tr>
              <a:tr h="578549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is_child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1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자식 댓글 여부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6258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1324211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0" y="369236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1A6D48C-7F57-4517-846D-0115C8CD2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3403087"/>
              </p:ext>
            </p:extLst>
          </p:nvPr>
        </p:nvGraphicFramePr>
        <p:xfrm>
          <a:off x="810489" y="1967238"/>
          <a:ext cx="16667019" cy="75397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3201819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2386629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394187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location_info_data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정보 데이터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394187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DATA_NO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키 인덱스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ctprvn_nm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광역시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Signgu_nm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시군구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emd_nm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읍면동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area_cltur_trrsrt_nm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명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9592184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addr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주소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02826131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TRRSRT_LA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DOUBLE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위도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6546570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TRRSRT_LO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DOUBLE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경도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7542413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trrsrt_cl_nm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분류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91346230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trrsrt_stry_nm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짧은 소개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62585862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trrsrt_stry_sumry_cn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TEXT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긴 소개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037479055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trrsrt_stry_url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소개주소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64291776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core_kwrd_cn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태그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04758218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image_url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이미지</a:t>
                      </a:r>
                      <a:r>
                        <a:rPr lang="en-US" altLang="ko-KR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url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458253018"/>
                  </a:ext>
                </a:extLst>
              </a:tr>
              <a:tr h="421833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image_data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LONGBLOB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이미지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701584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040380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0" y="369236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1A6D48C-7F57-4517-846D-0115C8CD2D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5523536"/>
              </p:ext>
            </p:extLst>
          </p:nvPr>
        </p:nvGraphicFramePr>
        <p:xfrm>
          <a:off x="810489" y="1967237"/>
          <a:ext cx="16667019" cy="74895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3201819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2386629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527316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location_tour_trans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접근 대중교통 정보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524584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DATA_NO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KEYID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 </a:t>
                      </a: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KEYID</a:t>
                      </a: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Value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분류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PBTRNSP_CL_NM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이름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540396122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PBTRNSP_FCLTY_NM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정류장 이름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11432579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BSTP_NO_NM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정류장 번호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889592184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ENTRC_NM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출구 명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3602826131"/>
                  </a:ext>
                </a:extLst>
              </a:tr>
              <a:tr h="823931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PBTRNSP_FCLTY_ADDR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정류장 주소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486546570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FCLTY_LA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DOUBLE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정류장 위도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957542413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FCLTY_LO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DOUBLE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정류장 경도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891346230"/>
                  </a:ext>
                </a:extLst>
              </a:tr>
              <a:tr h="561375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DSTNC_VALUE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DOUBLE</a:t>
                      </a:r>
                      <a:endParaRPr 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182563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관광지까지 거리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246258586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102097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Table </a:t>
            </a: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"/>
              </a:rPr>
              <a:t>명세</a:t>
            </a:r>
          </a:p>
        </p:txBody>
      </p:sp>
      <p:graphicFrame>
        <p:nvGraphicFramePr>
          <p:cNvPr id="3" name="표 5">
            <a:extLst>
              <a:ext uri="{FF2B5EF4-FFF2-40B4-BE49-F238E27FC236}">
                <a16:creationId xmlns:a16="http://schemas.microsoft.com/office/drawing/2014/main" id="{F986D0F9-0533-C4A1-6F27-4186C879DF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8930102"/>
              </p:ext>
            </p:extLst>
          </p:nvPr>
        </p:nvGraphicFramePr>
        <p:xfrm>
          <a:off x="831273" y="3115337"/>
          <a:ext cx="16667019" cy="404473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06362">
                  <a:extLst>
                    <a:ext uri="{9D8B030D-6E8A-4147-A177-3AD203B41FA5}">
                      <a16:colId xmlns:a16="http://schemas.microsoft.com/office/drawing/2014/main" val="1185641856"/>
                    </a:ext>
                  </a:extLst>
                </a:gridCol>
                <a:gridCol w="2213091">
                  <a:extLst>
                    <a:ext uri="{9D8B030D-6E8A-4147-A177-3AD203B41FA5}">
                      <a16:colId xmlns:a16="http://schemas.microsoft.com/office/drawing/2014/main" val="567612738"/>
                    </a:ext>
                  </a:extLst>
                </a:gridCol>
                <a:gridCol w="2117562">
                  <a:extLst>
                    <a:ext uri="{9D8B030D-6E8A-4147-A177-3AD203B41FA5}">
                      <a16:colId xmlns:a16="http://schemas.microsoft.com/office/drawing/2014/main" val="2790895838"/>
                    </a:ext>
                  </a:extLst>
                </a:gridCol>
                <a:gridCol w="2069797">
                  <a:extLst>
                    <a:ext uri="{9D8B030D-6E8A-4147-A177-3AD203B41FA5}">
                      <a16:colId xmlns:a16="http://schemas.microsoft.com/office/drawing/2014/main" val="1858460438"/>
                    </a:ext>
                  </a:extLst>
                </a:gridCol>
                <a:gridCol w="1671759">
                  <a:extLst>
                    <a:ext uri="{9D8B030D-6E8A-4147-A177-3AD203B41FA5}">
                      <a16:colId xmlns:a16="http://schemas.microsoft.com/office/drawing/2014/main" val="327981783"/>
                    </a:ext>
                  </a:extLst>
                </a:gridCol>
                <a:gridCol w="1830975">
                  <a:extLst>
                    <a:ext uri="{9D8B030D-6E8A-4147-A177-3AD203B41FA5}">
                      <a16:colId xmlns:a16="http://schemas.microsoft.com/office/drawing/2014/main" val="1671121532"/>
                    </a:ext>
                  </a:extLst>
                </a:gridCol>
                <a:gridCol w="3757473">
                  <a:extLst>
                    <a:ext uri="{9D8B030D-6E8A-4147-A177-3AD203B41FA5}">
                      <a16:colId xmlns:a16="http://schemas.microsoft.com/office/drawing/2014/main" val="2138751256"/>
                    </a:ext>
                  </a:extLst>
                </a:gridCol>
              </a:tblGrid>
              <a:tr h="808947"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token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URI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테이블 설명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R="0" algn="ctr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토큰</a:t>
                      </a:r>
                    </a:p>
                  </a:txBody>
                  <a:tcPr anchor="ctr">
                    <a:solidFill>
                      <a:srgbClr val="4F81B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16006683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 err="1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컬럼명</a:t>
                      </a:r>
                      <a:endParaRPr lang="ko-KR" altLang="en-US" sz="2000" b="1" i="0" u="none" strike="noStrike" cap="none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타입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길이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Key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Default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1" i="0" u="none" strike="noStrike" cap="none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설명</a:t>
                      </a:r>
                    </a:p>
                  </a:txBody>
                  <a:tcPr marL="9525" marR="9525" marT="9525" marB="0" anchor="ctr">
                    <a:solidFill>
                      <a:srgbClr val="4F81B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373206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DATA_NO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BIGINT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NOT 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Primary Key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인덱스</a:t>
                      </a: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220742687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Value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45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분류 값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88903168"/>
                  </a:ext>
                </a:extLst>
              </a:tr>
              <a:tr h="808947"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transportation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VARCHAR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255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en-US" altLang="ko-KR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endParaRPr lang="ko-KR" altLang="en-US" sz="20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NULL</a:t>
                      </a: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marL="0" marR="0" indent="0" algn="ctr" rtl="0" fontAlgn="ctr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대중교통 이름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1986479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34559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3" name="표 3">
            <a:extLst>
              <a:ext uri="{FF2B5EF4-FFF2-40B4-BE49-F238E27FC236}">
                <a16:creationId xmlns:a16="http://schemas.microsoft.com/office/drawing/2014/main" id="{FA767519-F3D0-4F2A-9DE9-81FCA9E130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0236764"/>
              </p:ext>
            </p:extLst>
          </p:nvPr>
        </p:nvGraphicFramePr>
        <p:xfrm>
          <a:off x="742123" y="795128"/>
          <a:ext cx="16790506" cy="8748920"/>
        </p:xfrm>
        <a:graphic>
          <a:graphicData uri="http://schemas.openxmlformats.org/drawingml/2006/table">
            <a:tbl>
              <a:tblPr firstRow="1" bandRow="1">
                <a:tableStyleId>{A8DD9129-B136-4D1E-8867-87446E5F62A1}</a:tableStyleId>
              </a:tblPr>
              <a:tblGrid>
                <a:gridCol w="2139622">
                  <a:extLst>
                    <a:ext uri="{9D8B030D-6E8A-4147-A177-3AD203B41FA5}">
                      <a16:colId xmlns:a16="http://schemas.microsoft.com/office/drawing/2014/main" val="2619652271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1266637004"/>
                    </a:ext>
                  </a:extLst>
                </a:gridCol>
                <a:gridCol w="9268691">
                  <a:extLst>
                    <a:ext uri="{9D8B030D-6E8A-4147-A177-3AD203B41FA5}">
                      <a16:colId xmlns:a16="http://schemas.microsoft.com/office/drawing/2014/main" val="2848244651"/>
                    </a:ext>
                  </a:extLst>
                </a:gridCol>
                <a:gridCol w="1413164">
                  <a:extLst>
                    <a:ext uri="{9D8B030D-6E8A-4147-A177-3AD203B41FA5}">
                      <a16:colId xmlns:a16="http://schemas.microsoft.com/office/drawing/2014/main" val="4252652359"/>
                    </a:ext>
                  </a:extLst>
                </a:gridCol>
                <a:gridCol w="1225829">
                  <a:extLst>
                    <a:ext uri="{9D8B030D-6E8A-4147-A177-3AD203B41FA5}">
                      <a16:colId xmlns:a16="http://schemas.microsoft.com/office/drawing/2014/main" val="2054644749"/>
                    </a:ext>
                  </a:extLst>
                </a:gridCol>
              </a:tblGrid>
              <a:tr h="1749784">
                <a:tc rowSpan="5"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rgbClr val="4C6FBF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 소개</a:t>
                      </a:r>
                    </a:p>
                  </a:txBody>
                  <a:tcPr anchor="ctr"/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간단한 검색 기능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 err="1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검색창</a:t>
                      </a:r>
                      <a:r>
                        <a:rPr lang="en-US" altLang="ko-KR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관광지 이름으로 검색할 수 있는 기능을 제공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66691313"/>
                  </a:ext>
                </a:extLst>
              </a:tr>
              <a:tr h="1749784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chemeClr val="bg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구분</a:t>
                      </a:r>
                    </a:p>
                  </a:txBody>
                  <a:tcPr anchor="ctr">
                    <a:solidFill>
                      <a:srgbClr val="4C6FBF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solidFill>
                          <a:schemeClr val="tx1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검색 결과 표시</a:t>
                      </a:r>
                      <a:r>
                        <a:rPr lang="en-US" altLang="ko-KR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검색 결과를 목록 제공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solidFill>
                            <a:schemeClr val="tx1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512537"/>
                  </a:ext>
                </a:extLst>
              </a:tr>
              <a:tr h="1749784">
                <a:tc vMerge="1"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>
                          <a:solidFill>
                            <a:srgbClr val="4C6FBF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서비스 소개</a:t>
                      </a:r>
                    </a:p>
                  </a:txBody>
                  <a:tcPr anchor="ctr"/>
                </a:tc>
                <a:tc rowSpan="3"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리뷰</a:t>
                      </a:r>
                      <a:r>
                        <a:rPr lang="en-US" altLang="ko-KR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(</a:t>
                      </a: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게시판</a:t>
                      </a:r>
                      <a:r>
                        <a:rPr lang="en-US" altLang="ko-KR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)</a:t>
                      </a:r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 및 평점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리뷰 작성</a:t>
                      </a:r>
                      <a:r>
                        <a:rPr lang="en-US" altLang="ko-KR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사용자가 공유게시판에 리뷰 작성 기능 제공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66790262"/>
                  </a:ext>
                </a:extLst>
              </a:tr>
              <a:tr h="17497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리뷰 보기</a:t>
                      </a:r>
                      <a:r>
                        <a:rPr lang="en-US" altLang="ko-KR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관광지 상세 페이지에서 다른 사용자가 작성한 리뷰 보기 기능 제공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필수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32159174"/>
                  </a:ext>
                </a:extLst>
              </a:tr>
              <a:tr h="1749784"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500" dirty="0">
                        <a:solidFill>
                          <a:srgbClr val="4C6FBF"/>
                        </a:solidFill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휴먼엑스포" panose="02030504000101010101" pitchFamily="18" charset="-127"/>
                        <a:ea typeface="휴먼엑스포" panose="02030504000101010101" pitchFamily="18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R="0" algn="l" rtl="0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리뷰 좋아요</a:t>
                      </a:r>
                      <a:r>
                        <a:rPr lang="en-US" altLang="ko-KR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: </a:t>
                      </a:r>
                      <a:r>
                        <a:rPr lang="ko-KR" altLang="en-US" sz="2000" b="0" i="0" u="none" strike="noStrike" cap="none" dirty="0">
                          <a:solidFill>
                            <a:srgbClr val="000000"/>
                          </a:solidFill>
                          <a:latin typeface="휴먼엑스포" panose="02030504000101010101" pitchFamily="18" charset="-127"/>
                          <a:ea typeface="휴먼엑스포" panose="02030504000101010101" pitchFamily="18" charset="-127"/>
                          <a:cs typeface="Arial"/>
                          <a:sym typeface="Arial"/>
                        </a:rPr>
                        <a:t>사용자가 리뷰게시물에 대한 좋아요 기능을 제공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선택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>
                          <a:latin typeface="휴먼엑스포" panose="02030504000101010101" pitchFamily="18" charset="-127"/>
                          <a:ea typeface="휴먼엑스포" panose="02030504000101010101" pitchFamily="18" charset="-127"/>
                        </a:rPr>
                        <a:t>구현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31773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186469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8685" y="1007871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시스템 구성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D13326FB-CA8A-4AA4-8A01-4749BC930D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696" y="3115338"/>
            <a:ext cx="14890606" cy="6043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1241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19;p15">
            <a:extLst>
              <a:ext uri="{FF2B5EF4-FFF2-40B4-BE49-F238E27FC236}">
                <a16:creationId xmlns:a16="http://schemas.microsoft.com/office/drawing/2014/main" id="{1B89F406-BA86-389F-B260-E26C13033CC6}"/>
              </a:ext>
            </a:extLst>
          </p:cNvPr>
          <p:cNvSpPr/>
          <p:nvPr/>
        </p:nvSpPr>
        <p:spPr>
          <a:xfrm>
            <a:off x="498406" y="498406"/>
            <a:ext cx="17291187" cy="9290187"/>
          </a:xfrm>
          <a:custGeom>
            <a:avLst/>
            <a:gdLst/>
            <a:ahLst/>
            <a:cxnLst/>
            <a:rect l="l" t="t" r="r" b="b"/>
            <a:pathLst>
              <a:path w="4554058" h="2446798" extrusionOk="0">
                <a:moveTo>
                  <a:pt x="12984" y="0"/>
                </a:moveTo>
                <a:lnTo>
                  <a:pt x="4541073" y="0"/>
                </a:lnTo>
                <a:cubicBezTo>
                  <a:pt x="4544517" y="0"/>
                  <a:pt x="4547820" y="1368"/>
                  <a:pt x="4550255" y="3803"/>
                </a:cubicBezTo>
                <a:cubicBezTo>
                  <a:pt x="4552690" y="6238"/>
                  <a:pt x="4554058" y="9541"/>
                  <a:pt x="4554058" y="12984"/>
                </a:cubicBezTo>
                <a:lnTo>
                  <a:pt x="4554058" y="2433814"/>
                </a:lnTo>
                <a:cubicBezTo>
                  <a:pt x="4554058" y="2440985"/>
                  <a:pt x="4548244" y="2446798"/>
                  <a:pt x="4541073" y="2446798"/>
                </a:cubicBezTo>
                <a:lnTo>
                  <a:pt x="12984" y="2446798"/>
                </a:lnTo>
                <a:cubicBezTo>
                  <a:pt x="9541" y="2446798"/>
                  <a:pt x="6238" y="2445430"/>
                  <a:pt x="3803" y="2442995"/>
                </a:cubicBezTo>
                <a:cubicBezTo>
                  <a:pt x="1368" y="2440560"/>
                  <a:pt x="0" y="2437258"/>
                  <a:pt x="0" y="2433814"/>
                </a:cubicBezTo>
                <a:lnTo>
                  <a:pt x="0" y="12984"/>
                </a:lnTo>
                <a:cubicBezTo>
                  <a:pt x="0" y="5813"/>
                  <a:pt x="5813" y="0"/>
                  <a:pt x="12984" y="0"/>
                </a:cubicBezTo>
                <a:close/>
              </a:path>
            </a:pathLst>
          </a:custGeom>
          <a:solidFill>
            <a:srgbClr val="FFFFFF"/>
          </a:solidFill>
          <a:ln w="57150" cap="flat" cmpd="sng">
            <a:solidFill>
              <a:srgbClr val="4C6FB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9;p13">
            <a:extLst>
              <a:ext uri="{FF2B5EF4-FFF2-40B4-BE49-F238E27FC236}">
                <a16:creationId xmlns:a16="http://schemas.microsoft.com/office/drawing/2014/main" id="{22EC30B2-6607-4F36-C9A4-C59A3928DFB9}"/>
              </a:ext>
            </a:extLst>
          </p:cNvPr>
          <p:cNvSpPr txBox="1"/>
          <p:nvPr/>
        </p:nvSpPr>
        <p:spPr>
          <a:xfrm>
            <a:off x="544810" y="4344498"/>
            <a:ext cx="17198378" cy="15980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18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sz="8800" b="1" dirty="0">
                <a:solidFill>
                  <a:srgbClr val="4C6FBF"/>
                </a:solidFill>
                <a:latin typeface="휴먼엑스포" panose="02030504000101010101" pitchFamily="18" charset="-127"/>
                <a:ea typeface="휴먼엑스포" panose="02030504000101010101" pitchFamily="18" charset="-127"/>
                <a:cs typeface="Heebo Black"/>
                <a:sym typeface="Heebo Black"/>
              </a:rPr>
              <a:t>화면 설계</a:t>
            </a:r>
            <a:endParaRPr sz="8800" b="1" dirty="0">
              <a:solidFill>
                <a:srgbClr val="4C6FBF"/>
              </a:solidFill>
              <a:latin typeface="휴먼엑스포" panose="02030504000101010101" pitchFamily="18" charset="-127"/>
              <a:ea typeface="휴먼엑스포" panose="02030504000101010101" pitchFamily="18" charset="-127"/>
              <a:cs typeface="Heebo"/>
            </a:endParaRPr>
          </a:p>
        </p:txBody>
      </p:sp>
    </p:spTree>
    <p:extLst>
      <p:ext uri="{BB962C8B-B14F-4D97-AF65-F5344CB8AC3E}">
        <p14:creationId xmlns:p14="http://schemas.microsoft.com/office/powerpoint/2010/main" val="15188702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1">
            <a:extLst>
              <a:ext uri="{FF2B5EF4-FFF2-40B4-BE49-F238E27FC236}">
                <a16:creationId xmlns:a16="http://schemas.microsoft.com/office/drawing/2014/main" id="{8EB077E5-24F5-B650-BB16-72B37FFAD171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1913365" y="105775"/>
            <a:ext cx="4788132" cy="35609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홈 화면</a:t>
            </a:r>
          </a:p>
        </p:txBody>
      </p:sp>
      <p:graphicFrame>
        <p:nvGraphicFramePr>
          <p:cNvPr id="9" name="표 9">
            <a:extLst>
              <a:ext uri="{FF2B5EF4-FFF2-40B4-BE49-F238E27FC236}">
                <a16:creationId xmlns:a16="http://schemas.microsoft.com/office/drawing/2014/main" id="{03200282-D5E2-DA70-1722-5FB99AE80B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8989549"/>
              </p:ext>
            </p:extLst>
          </p:nvPr>
        </p:nvGraphicFramePr>
        <p:xfrm>
          <a:off x="13444339" y="608729"/>
          <a:ext cx="4652751" cy="9408107"/>
        </p:xfrm>
        <a:graphic>
          <a:graphicData uri="http://schemas.openxmlformats.org/drawingml/2006/table">
            <a:tbl>
              <a:tblPr firstRow="1" bandRow="1"/>
              <a:tblGrid>
                <a:gridCol w="467315">
                  <a:extLst>
                    <a:ext uri="{9D8B030D-6E8A-4147-A177-3AD203B41FA5}">
                      <a16:colId xmlns:a16="http://schemas.microsoft.com/office/drawing/2014/main" val="1927552287"/>
                    </a:ext>
                  </a:extLst>
                </a:gridCol>
                <a:gridCol w="467315">
                  <a:extLst>
                    <a:ext uri="{9D8B030D-6E8A-4147-A177-3AD203B41FA5}">
                      <a16:colId xmlns:a16="http://schemas.microsoft.com/office/drawing/2014/main" val="1382944221"/>
                    </a:ext>
                  </a:extLst>
                </a:gridCol>
                <a:gridCol w="3718121">
                  <a:extLst>
                    <a:ext uri="{9D8B030D-6E8A-4147-A177-3AD203B41FA5}">
                      <a16:colId xmlns:a16="http://schemas.microsoft.com/office/drawing/2014/main" val="4030367316"/>
                    </a:ext>
                  </a:extLst>
                </a:gridCol>
              </a:tblGrid>
              <a:tr h="654696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Main(Home)</a:t>
                      </a:r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기능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상세 설명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altLang="ko-KR" sz="105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58904460"/>
                  </a:ext>
                </a:extLst>
              </a:tr>
              <a:tr h="54796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endParaRPr lang="ko-Kore-KR" altLang="en-US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000" dirty="0">
                          <a:latin typeface="+mn-ea"/>
                          <a:ea typeface="+mn-ea"/>
                        </a:rPr>
                        <a:t>서비스 이용을 위한 회원 가입 </a:t>
                      </a:r>
                      <a:endParaRPr lang="ko-Kore-KR" altLang="en-US" sz="1000" dirty="0"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6258809"/>
                  </a:ext>
                </a:extLst>
              </a:tr>
              <a:tr h="1103530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FE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dirty="0"/>
                        <a:t>서버에 관광지 데이터를 </a:t>
                      </a:r>
                      <a:r>
                        <a:rPr lang="en-US" altLang="ko-KR" dirty="0"/>
                        <a:t>REST API</a:t>
                      </a:r>
                      <a:r>
                        <a:rPr lang="ko-KR" altLang="en-US" dirty="0"/>
                        <a:t>를 통해 요청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8339380"/>
                  </a:ext>
                </a:extLst>
              </a:tr>
              <a:tr h="11035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서버로부터 응답해온 관광지 데이터를 통해 화면에 슬라이드형식으로 표현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68323923"/>
                  </a:ext>
                </a:extLst>
              </a:tr>
              <a:tr h="110353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무작위 슬라이드 사진을 클릭 시 해당 관광지 정보를 제공</a:t>
                      </a:r>
                      <a:r>
                        <a:rPr lang="en-US" altLang="ko-KR" sz="1400" dirty="0"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latin typeface="+mn-ea"/>
                          <a:ea typeface="+mn-ea"/>
                        </a:rPr>
                        <a:t>검색 필터를 이용하여 검색 내용이 포함된 해당 관광지 정보 페이지로 이동</a:t>
                      </a:r>
                      <a:endParaRPr lang="en-US" altLang="ko-KR" sz="140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6046904"/>
                  </a:ext>
                </a:extLst>
              </a:tr>
              <a:tr h="962307">
                <a:tc rowSpan="3">
                  <a:txBody>
                    <a:bodyPr/>
                    <a:lstStyle/>
                    <a:p>
                      <a:pPr algn="ctr"/>
                      <a:r>
                        <a:rPr lang="en-US" altLang="ko-Kore-KR" sz="1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BE</a:t>
                      </a:r>
                      <a:endParaRPr lang="ko-Kore-KR" altLang="en-US" sz="1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1400" b="0" dirty="0">
                          <a:latin typeface="+mn-ea"/>
                          <a:ea typeface="+mn-ea"/>
                        </a:rPr>
                        <a:t>1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웹으로부터 요청 받은 관광지 데이터를 </a:t>
                      </a:r>
                      <a:r>
                        <a:rPr lang="en-US" altLang="ko-KR" dirty="0"/>
                        <a:t>REST API</a:t>
                      </a:r>
                      <a:r>
                        <a:rPr lang="ko-KR" altLang="en-US" dirty="0"/>
                        <a:t>를 통해 제공</a:t>
                      </a:r>
                      <a:endParaRPr lang="ko-Kore-KR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9936203"/>
                  </a:ext>
                </a:extLst>
              </a:tr>
              <a:tr h="962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2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MySQL DB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에 저장된 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Binary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 타입의 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BLOB 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형식 이미지를 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REST API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를 통해 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Base64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로 자동 인코딩 된 이미지 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URL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이 제공됨</a:t>
                      </a:r>
                      <a:endParaRPr lang="ko-Kore-KR" altLang="ko-KR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6828157"/>
                  </a:ext>
                </a:extLst>
              </a:tr>
              <a:tr h="96230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en-US" sz="1400" b="0" dirty="0">
                          <a:latin typeface="+mn-ea"/>
                          <a:ea typeface="+mn-ea"/>
                        </a:rPr>
                        <a:t>3</a:t>
                      </a:r>
                      <a:endParaRPr lang="ko-Kore-KR" altLang="en-US" sz="1400" b="0" dirty="0"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endParaRPr lang="ko-Kore-KR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215707"/>
                  </a:ext>
                </a:extLst>
              </a:tr>
              <a:tr h="616455">
                <a:tc gridSpan="3"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400" b="1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4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r>
                        <a:rPr lang="ko-Kore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인터페이스</a:t>
                      </a:r>
                      <a:r>
                        <a:rPr lang="ko-KR" altLang="en-US" sz="10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 요구사항</a:t>
                      </a:r>
                      <a:endParaRPr lang="ko-Kore-KR" altLang="en-US" sz="1000" b="1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endParaRPr lang="en-US" altLang="ko-KR" sz="1100" dirty="0">
                        <a:latin typeface="+mn-ea"/>
                        <a:ea typeface="+mn-ea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2164499"/>
                  </a:ext>
                </a:extLst>
              </a:tr>
              <a:tr h="775030">
                <a:tc>
                  <a:txBody>
                    <a:bodyPr/>
                    <a:lstStyle/>
                    <a:p>
                      <a:pPr algn="ctr"/>
                      <a:r>
                        <a:rPr lang="ko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입력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ko-KR" altLang="en-US" dirty="0"/>
                        <a:t>검색어</a:t>
                      </a:r>
                      <a:r>
                        <a:rPr lang="en-US" altLang="ko-KR" sz="14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R" altLang="en-US" sz="1400" dirty="0">
                          <a:effectLst/>
                          <a:latin typeface="+mn-ea"/>
                          <a:ea typeface="+mn-ea"/>
                        </a:rPr>
                        <a:t>슬라이드 사진</a:t>
                      </a:r>
                      <a:endParaRPr lang="ko-KR" altLang="en-US" dirty="0"/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이메일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(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아이디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),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이름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</a:t>
                      </a:r>
                      <a:r>
                        <a:rPr lang="en-GB" sz="1000" dirty="0">
                          <a:effectLst/>
                          <a:latin typeface="+mn-ea"/>
                          <a:ea typeface="+mn-ea"/>
                        </a:rPr>
                        <a:t>, </a:t>
                      </a: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비밀번호 확인 입력</a:t>
                      </a:r>
                      <a:r>
                        <a:rPr lang="ko-KR" altLang="en-US" sz="1000" dirty="0">
                          <a:effectLst/>
                          <a:latin typeface="+mn-ea"/>
                          <a:ea typeface="+mn-ea"/>
                        </a:rPr>
                        <a:t> 후</a:t>
                      </a:r>
                      <a:br>
                        <a:rPr lang="en-US" altLang="ko-Kore-KR" sz="1000" dirty="0">
                          <a:effectLst/>
                          <a:latin typeface="+mn-ea"/>
                          <a:ea typeface="+mn-ea"/>
                        </a:rPr>
                      </a:b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회원 가입 버튼 클릭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1802943"/>
                  </a:ext>
                </a:extLst>
              </a:tr>
              <a:tr h="616455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400" b="1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출력</a:t>
                      </a:r>
                    </a:p>
                  </a:txBody>
                  <a:tcPr marL="46760" marR="46760" marT="46760" marB="46760" anchor="ctr">
                    <a:lnL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R" altLang="en-US" dirty="0"/>
                        <a:t>사진과 관련된 관광지 및 대중교통 정보</a:t>
                      </a:r>
                      <a:endParaRPr lang="ko-Kore-KR" altLang="en-US" sz="1400" dirty="0">
                        <a:effectLst/>
                        <a:latin typeface="+mn-ea"/>
                        <a:ea typeface="+mn-ea"/>
                      </a:endParaRPr>
                    </a:p>
                  </a:txBody>
                  <a:tcPr marL="46760" marR="46760" marT="46760" marB="4676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15000"/>
                        </a:lnSpc>
                      </a:pPr>
                      <a:r>
                        <a:rPr lang="ko-Kore-KR" sz="1000" dirty="0">
                          <a:effectLst/>
                          <a:latin typeface="+mn-ea"/>
                          <a:ea typeface="+mn-ea"/>
                        </a:rPr>
                        <a:t>로그인 페이지</a:t>
                      </a:r>
                    </a:p>
                  </a:txBody>
                  <a:tcPr marL="36000" marR="36000" marT="36000" marB="36000" anchor="ctr">
                    <a:lnL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5629137"/>
                  </a:ext>
                </a:extLst>
              </a:tr>
            </a:tbl>
          </a:graphicData>
        </a:graphic>
      </p:graphicFrame>
      <p:sp>
        <p:nvSpPr>
          <p:cNvPr id="8" name="텍스트 개체 틀 1">
            <a:extLst>
              <a:ext uri="{FF2B5EF4-FFF2-40B4-BE49-F238E27FC236}">
                <a16:creationId xmlns:a16="http://schemas.microsoft.com/office/drawing/2014/main" id="{55B3F925-B9AA-49F8-A683-8DD1DD9D6477}"/>
              </a:ext>
            </a:extLst>
          </p:cNvPr>
          <p:cNvSpPr txBox="1">
            <a:spLocks/>
          </p:cNvSpPr>
          <p:nvPr/>
        </p:nvSpPr>
        <p:spPr>
          <a:xfrm>
            <a:off x="8656206" y="105776"/>
            <a:ext cx="4648314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ko-KR" altLang="en-US" sz="1500" dirty="0">
                <a:latin typeface="+mj-ea"/>
                <a:ea typeface="+mj-ea"/>
              </a:rPr>
              <a:t>홈</a:t>
            </a:r>
          </a:p>
        </p:txBody>
      </p:sp>
      <p:sp>
        <p:nvSpPr>
          <p:cNvPr id="10" name="텍스트 개체 틀 1">
            <a:extLst>
              <a:ext uri="{FF2B5EF4-FFF2-40B4-BE49-F238E27FC236}">
                <a16:creationId xmlns:a16="http://schemas.microsoft.com/office/drawing/2014/main" id="{0FF531F6-4ABE-43DA-8C9B-79D05E9FD9FB}"/>
              </a:ext>
            </a:extLst>
          </p:cNvPr>
          <p:cNvSpPr txBox="1">
            <a:spLocks/>
          </p:cNvSpPr>
          <p:nvPr/>
        </p:nvSpPr>
        <p:spPr>
          <a:xfrm>
            <a:off x="15785870" y="105776"/>
            <a:ext cx="2311217" cy="356099"/>
          </a:xfrm>
          <a:prstGeom prst="rect">
            <a:avLst/>
          </a:prstGeom>
        </p:spPr>
        <p:txBody>
          <a:bodyPr vert="horz" lIns="137160" tIns="68580" rIns="137160" bIns="6858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ko-KR" sz="1500" dirty="0">
                <a:latin typeface="+mj-ea"/>
                <a:ea typeface="+mj-ea"/>
              </a:rPr>
              <a:t>Home-0</a:t>
            </a:r>
            <a:endParaRPr kumimoji="1" lang="ko-KR" altLang="en-US" sz="1500" dirty="0">
              <a:latin typeface="+mj-ea"/>
              <a:ea typeface="+mj-e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47798B-4516-F81F-D4BB-6EDC0C882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75" y="608729"/>
            <a:ext cx="13206045" cy="957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4195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1923</TotalTime>
  <Words>6377</Words>
  <Application>Microsoft Office PowerPoint</Application>
  <PresentationFormat>사용자 지정</PresentationFormat>
  <Paragraphs>2062</Paragraphs>
  <Slides>59</Slides>
  <Notes>58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59</vt:i4>
      </vt:variant>
    </vt:vector>
  </HeadingPairs>
  <TitlesOfParts>
    <vt:vector size="67" baseType="lpstr">
      <vt:lpstr>Calibri</vt:lpstr>
      <vt:lpstr>휴먼엑스포</vt:lpstr>
      <vt:lpstr>맑은 고딕</vt:lpstr>
      <vt:lpstr>Arial</vt:lpstr>
      <vt:lpstr>Gulim</vt:lpstr>
      <vt:lpstr>맑은 고딕</vt:lpstr>
      <vt:lpstr>Heebo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DH</dc:creator>
  <cp:lastModifiedBy>user</cp:lastModifiedBy>
  <cp:revision>201</cp:revision>
  <dcterms:modified xsi:type="dcterms:W3CDTF">2024-08-22T09:00:14Z</dcterms:modified>
</cp:coreProperties>
</file>